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52" r:id="rId2"/>
    <p:sldId id="493" r:id="rId3"/>
    <p:sldId id="494" r:id="rId4"/>
    <p:sldId id="614" r:id="rId5"/>
    <p:sldId id="682" r:id="rId6"/>
    <p:sldId id="685" r:id="rId7"/>
    <p:sldId id="686" r:id="rId8"/>
    <p:sldId id="683" r:id="rId9"/>
    <p:sldId id="670" r:id="rId10"/>
    <p:sldId id="271" r:id="rId11"/>
    <p:sldId id="272" r:id="rId12"/>
    <p:sldId id="280" r:id="rId13"/>
    <p:sldId id="281" r:id="rId14"/>
    <p:sldId id="282" r:id="rId15"/>
    <p:sldId id="283" r:id="rId16"/>
    <p:sldId id="471" r:id="rId17"/>
    <p:sldId id="472" r:id="rId18"/>
    <p:sldId id="473" r:id="rId19"/>
    <p:sldId id="673" r:id="rId20"/>
    <p:sldId id="460" r:id="rId21"/>
    <p:sldId id="432" r:id="rId22"/>
    <p:sldId id="694" r:id="rId23"/>
    <p:sldId id="695" r:id="rId24"/>
    <p:sldId id="675" r:id="rId25"/>
    <p:sldId id="717" r:id="rId26"/>
    <p:sldId id="747" r:id="rId27"/>
    <p:sldId id="746" r:id="rId28"/>
    <p:sldId id="701" r:id="rId29"/>
    <p:sldId id="763" r:id="rId30"/>
    <p:sldId id="764" r:id="rId31"/>
    <p:sldId id="740" r:id="rId32"/>
    <p:sldId id="441" r:id="rId33"/>
    <p:sldId id="376" r:id="rId34"/>
    <p:sldId id="741" r:id="rId35"/>
    <p:sldId id="781" r:id="rId36"/>
    <p:sldId id="782" r:id="rId37"/>
    <p:sldId id="783" r:id="rId38"/>
    <p:sldId id="784" r:id="rId39"/>
    <p:sldId id="785" r:id="rId40"/>
    <p:sldId id="765" r:id="rId41"/>
    <p:sldId id="766" r:id="rId42"/>
    <p:sldId id="767" r:id="rId43"/>
    <p:sldId id="768" r:id="rId44"/>
    <p:sldId id="769" r:id="rId45"/>
    <p:sldId id="771" r:id="rId46"/>
    <p:sldId id="770" r:id="rId47"/>
    <p:sldId id="772" r:id="rId48"/>
    <p:sldId id="773" r:id="rId49"/>
    <p:sldId id="774" r:id="rId50"/>
    <p:sldId id="776" r:id="rId51"/>
    <p:sldId id="777" r:id="rId52"/>
    <p:sldId id="778" r:id="rId53"/>
    <p:sldId id="779" r:id="rId54"/>
    <p:sldId id="780" r:id="rId55"/>
    <p:sldId id="786" r:id="rId56"/>
    <p:sldId id="687" r:id="rId57"/>
    <p:sldId id="690" r:id="rId58"/>
    <p:sldId id="787" r:id="rId59"/>
    <p:sldId id="788" r:id="rId60"/>
    <p:sldId id="789" r:id="rId61"/>
    <p:sldId id="790" r:id="rId62"/>
    <p:sldId id="791" r:id="rId63"/>
    <p:sldId id="600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7D"/>
    <a:srgbClr val="0000FF"/>
    <a:srgbClr val="0D11BD"/>
    <a:srgbClr val="1C05C5"/>
    <a:srgbClr val="AD2213"/>
    <a:srgbClr val="008000"/>
    <a:srgbClr val="CC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1" autoAdjust="0"/>
    <p:restoredTop sz="84726" autoAdjust="0"/>
  </p:normalViewPr>
  <p:slideViewPr>
    <p:cSldViewPr>
      <p:cViewPr varScale="1">
        <p:scale>
          <a:sx n="95" d="100"/>
          <a:sy n="95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73552122466655E-2"/>
          <c:y val="0.35141954340410703"/>
          <c:w val="0.49057989000299612"/>
          <c:h val="0.326204174844438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3-EF40-91E2-6E4BE0DC15C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3-EF40-91E2-6E4BE0DC15C4}"/>
              </c:ext>
            </c:extLst>
          </c:dPt>
          <c:cat>
            <c:strRef>
              <c:f>Sheet1!$A$2:$A$3</c:f>
              <c:strCache>
                <c:ptCount val="2"/>
                <c:pt idx="0">
                  <c:v>EC 1</c:v>
                </c:pt>
                <c:pt idx="1">
                  <c:v>EC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03-EF40-91E2-6E4BE0DC1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7336144"/>
        <c:axId val="1572821936"/>
      </c:barChart>
      <c:catAx>
        <c:axId val="1507336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2821936"/>
        <c:crosses val="autoZero"/>
        <c:auto val="1"/>
        <c:lblAlgn val="ctr"/>
        <c:lblOffset val="100"/>
        <c:noMultiLvlLbl val="0"/>
      </c:catAx>
      <c:valAx>
        <c:axId val="1572821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733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065266841644798"/>
          <c:y val="0.54033974919801686"/>
          <c:w val="0.25212510936132981"/>
          <c:h val="0.323194444444444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0A-D14D-B57C-6E4128A0DABF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0A-D14D-B57C-6E4128A0DABF}"/>
              </c:ext>
            </c:extLst>
          </c:dPt>
          <c:cat>
            <c:strRef>
              <c:f>'Sheet1 (2)'!$A$2:$A$3</c:f>
              <c:strCache>
                <c:ptCount val="2"/>
                <c:pt idx="0">
                  <c:v>EC 1</c:v>
                </c:pt>
                <c:pt idx="1">
                  <c:v>EC 2</c:v>
                </c:pt>
              </c:strCache>
            </c:strRef>
          </c:cat>
          <c:val>
            <c:numRef>
              <c:f>'Sheet1 (2)'!$B$2:$B$3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0A-D14D-B57C-6E4128A0D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7336144"/>
        <c:axId val="1572821936"/>
      </c:barChart>
      <c:catAx>
        <c:axId val="1507336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2821936"/>
        <c:crosses val="autoZero"/>
        <c:auto val="1"/>
        <c:lblAlgn val="ctr"/>
        <c:lblOffset val="100"/>
        <c:noMultiLvlLbl val="0"/>
      </c:catAx>
      <c:valAx>
        <c:axId val="1572821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733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0BA6A9-D7D6-4920-89EA-8E06F90A3CA6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C0B839-B6FF-4C07-AC6D-E3D9BC0393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EE62A83-FA6C-4C50-9F1B-194A97E78523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79808C1-43DD-4996-A7AB-BEB365E84F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1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 algn="just">
              <a:buAutoNum type="arabicPeriod"/>
            </a:pPr>
            <a:endParaRPr lang="en-US" baseline="0" dirty="0">
              <a:sym typeface="Wingding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7fca2850e_6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g37fca2850e_6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g37fca2850e_6_8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7fca2850e_6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7fca2850e_6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g37fca2850e_6_1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37fca2850e_6_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6" name="Google Shape;2386;g37fca2850e_6_1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g37fca2850e_6_191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37fca2850e_6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37fca2850e_6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37fca2850e_6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3" name="Google Shape;2413;g37fca2850e_6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g37fca2850e_6_19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7fca2850e_6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37fca2850e_6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37fca2850e_6_195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72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8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2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9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7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19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79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12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1653" indent="-241653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5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25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27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8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88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2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09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93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68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1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84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5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03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52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3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45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30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44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3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6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8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0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17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1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73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2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798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15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55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14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19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265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293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974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73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7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5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54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30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3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C60F-63F7-E141-A5A5-94769441D81D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osdi</a:t>
            </a:r>
            <a:r>
              <a:rPr lang="en-US" dirty="0"/>
              <a:t>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40475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3A49-CE26-FD4A-A51F-A2B3F769FF17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98E9-957F-9342-B629-152295E088C4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152400" y="169867"/>
            <a:ext cx="86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7924800" y="6569076"/>
            <a:ext cx="1066800" cy="2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6" name="Google Shape;166;p27"/>
          <p:cNvSpPr/>
          <p:nvPr/>
        </p:nvSpPr>
        <p:spPr>
          <a:xfrm>
            <a:off x="152400" y="809629"/>
            <a:ext cx="8686800" cy="108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0771E"/>
              </a:gs>
              <a:gs pos="50000">
                <a:srgbClr val="76AD2B"/>
              </a:gs>
              <a:gs pos="100000">
                <a:srgbClr val="8DD03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endParaRPr sz="126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70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title"/>
          </p:nvPr>
        </p:nvSpPr>
        <p:spPr>
          <a:xfrm>
            <a:off x="152400" y="169867"/>
            <a:ext cx="86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body" idx="1"/>
          </p:nvPr>
        </p:nvSpPr>
        <p:spPr>
          <a:xfrm>
            <a:off x="152400" y="990601"/>
            <a:ext cx="8686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Merriweather Sans"/>
              <a:buChar char="•"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□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545" algn="l" rtl="0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Char char="○"/>
              <a:defRPr sz="11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292" algn="l" rtl="0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Char char="•"/>
              <a:defRPr sz="11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292" algn="l" rtl="0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Char char="•"/>
              <a:defRPr sz="11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291" algn="l" rtl="0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Char char="•"/>
              <a:defRPr sz="11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291" algn="l" rtl="0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Char char="•"/>
              <a:defRPr sz="11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/>
          <p:nvPr/>
        </p:nvSpPr>
        <p:spPr>
          <a:xfrm>
            <a:off x="152400" y="809629"/>
            <a:ext cx="8686800" cy="108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0771E"/>
              </a:gs>
              <a:gs pos="50000">
                <a:srgbClr val="76AD2B"/>
              </a:gs>
              <a:gs pos="100000">
                <a:srgbClr val="8DD03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endParaRPr sz="126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0"/>
          <p:cNvSpPr txBox="1">
            <a:spLocks noGrp="1"/>
          </p:cNvSpPr>
          <p:nvPr>
            <p:ph type="sldNum" idx="12"/>
          </p:nvPr>
        </p:nvSpPr>
        <p:spPr>
          <a:xfrm>
            <a:off x="7924800" y="6569076"/>
            <a:ext cx="1066800" cy="2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6"/>
              <a:buFont typeface="Arial"/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1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572A-BBEE-134D-9A68-EF771D35AA7A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F944-8379-E640-8276-4A7AA22C15D7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350-E0E3-CA44-B25D-A8522D3C55C2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E797-5B96-1D42-A954-4791DCFE33DC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9520-E1E7-D141-81AD-1AB1D5188111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F288-D102-1348-9E5B-4FF651136DB7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EBF9-1362-5A42-B205-7E918D12C932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509A-BFBC-5548-AC98-C8F58E836318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9A06A-E48A-F842-A818-6F9127109425}" type="datetime1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5943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tif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10" Type="http://schemas.openxmlformats.org/officeDocument/2006/relationships/image" Target="../media/image70.jpeg"/><Relationship Id="rId4" Type="http://schemas.openxmlformats.org/officeDocument/2006/relationships/image" Target="../media/image64.tiff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3.png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6.jp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2.wmf"/><Relationship Id="rId4" Type="http://schemas.openxmlformats.org/officeDocument/2006/relationships/image" Target="../media/image106.png"/><Relationship Id="rId9" Type="http://schemas.openxmlformats.org/officeDocument/2006/relationships/image" Target="../media/image11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7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2.wmf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tif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10" Type="http://schemas.openxmlformats.org/officeDocument/2006/relationships/image" Target="../media/image114.png"/><Relationship Id="rId4" Type="http://schemas.openxmlformats.org/officeDocument/2006/relationships/image" Target="../media/image54.tiff"/><Relationship Id="rId9" Type="http://schemas.openxmlformats.org/officeDocument/2006/relationships/image" Target="../media/image42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10" Type="http://schemas.openxmlformats.org/officeDocument/2006/relationships/chart" Target="../charts/chart2.xml"/><Relationship Id="rId4" Type="http://schemas.openxmlformats.org/officeDocument/2006/relationships/image" Target="../media/image64.tiff"/><Relationship Id="rId9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5" Type="http://schemas.openxmlformats.org/officeDocument/2006/relationships/image" Target="../media/image47.tiff"/><Relationship Id="rId10" Type="http://schemas.openxmlformats.org/officeDocument/2006/relationships/image" Target="../media/image42.wmf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3525" y="2133600"/>
            <a:ext cx="9677400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4000" dirty="0">
                <a:solidFill>
                  <a:srgbClr val="1C05C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Programmable In-network Security</a:t>
            </a:r>
            <a:br>
              <a:rPr lang="en-US" sz="4000" dirty="0">
                <a:solidFill>
                  <a:srgbClr val="1C05C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dirty="0">
                <a:solidFill>
                  <a:srgbClr val="1C05C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solidFill>
                  <a:srgbClr val="1C05C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vision for network security in the next generation</a:t>
            </a:r>
          </a:p>
        </p:txBody>
      </p:sp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0375" y="4724400"/>
            <a:ext cx="8229600" cy="5334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Ang Chen </a:t>
            </a:r>
          </a:p>
          <a:p>
            <a:endParaRPr lang="en-US" sz="20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371834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43"/>
          <p:cNvSpPr txBox="1">
            <a:spLocks noGrp="1"/>
          </p:cNvSpPr>
          <p:nvPr>
            <p:ph type="title"/>
          </p:nvPr>
        </p:nvSpPr>
        <p:spPr>
          <a:xfrm>
            <a:off x="152400" y="98465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SzPts val="608"/>
            </a:pPr>
            <a:r>
              <a:rPr lang="en-US" sz="2430" dirty="0"/>
              <a:t>Programming Protocol-independent Packet Processors</a:t>
            </a:r>
            <a:endParaRPr dirty="0"/>
          </a:p>
        </p:txBody>
      </p:sp>
      <p:sp>
        <p:nvSpPr>
          <p:cNvPr id="1556" name="Google Shape;1556;p143"/>
          <p:cNvSpPr txBox="1">
            <a:spLocks noGrp="1"/>
          </p:cNvSpPr>
          <p:nvPr>
            <p:ph type="sldNum" idx="12"/>
          </p:nvPr>
        </p:nvSpPr>
        <p:spPr>
          <a:xfrm>
            <a:off x="7924800" y="5784057"/>
            <a:ext cx="1066800" cy="1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buClr>
                <a:srgbClr val="000000"/>
              </a:buClr>
              <a:buSzPts val="350"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>
                <a:buClr>
                  <a:srgbClr val="000000"/>
                </a:buClr>
                <a:buSzPts val="350"/>
              </a:pPr>
              <a:t>9</a:t>
            </a:fld>
            <a:endParaRPr/>
          </a:p>
        </p:txBody>
      </p:sp>
      <p:grpSp>
        <p:nvGrpSpPr>
          <p:cNvPr id="1557" name="Google Shape;1557;p143"/>
          <p:cNvGrpSpPr/>
          <p:nvPr/>
        </p:nvGrpSpPr>
        <p:grpSpPr>
          <a:xfrm>
            <a:off x="1734802" y="3711284"/>
            <a:ext cx="1124480" cy="1626817"/>
            <a:chOff x="1485649" y="3204985"/>
            <a:chExt cx="1124480" cy="2169089"/>
          </a:xfrm>
        </p:grpSpPr>
        <p:sp>
          <p:nvSpPr>
            <p:cNvPr id="1558" name="Google Shape;1558;p143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43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0" name="Google Shape;1560;p143"/>
          <p:cNvGrpSpPr/>
          <p:nvPr/>
        </p:nvGrpSpPr>
        <p:grpSpPr>
          <a:xfrm>
            <a:off x="3198502" y="3716565"/>
            <a:ext cx="1124480" cy="1626817"/>
            <a:chOff x="1485649" y="3204985"/>
            <a:chExt cx="1124480" cy="2169089"/>
          </a:xfrm>
        </p:grpSpPr>
        <p:sp>
          <p:nvSpPr>
            <p:cNvPr id="1561" name="Google Shape;1561;p143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43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3" name="Google Shape;1563;p143"/>
          <p:cNvGrpSpPr/>
          <p:nvPr/>
        </p:nvGrpSpPr>
        <p:grpSpPr>
          <a:xfrm>
            <a:off x="4649060" y="3722764"/>
            <a:ext cx="1124480" cy="1626817"/>
            <a:chOff x="1485649" y="3204985"/>
            <a:chExt cx="1124480" cy="2169089"/>
          </a:xfrm>
        </p:grpSpPr>
        <p:sp>
          <p:nvSpPr>
            <p:cNvPr id="1564" name="Google Shape;1564;p143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43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6" name="Google Shape;1566;p143"/>
          <p:cNvGrpSpPr/>
          <p:nvPr/>
        </p:nvGrpSpPr>
        <p:grpSpPr>
          <a:xfrm>
            <a:off x="6078202" y="3731724"/>
            <a:ext cx="1124480" cy="1626817"/>
            <a:chOff x="1485649" y="3204985"/>
            <a:chExt cx="1124480" cy="2169089"/>
          </a:xfrm>
        </p:grpSpPr>
        <p:sp>
          <p:nvSpPr>
            <p:cNvPr id="1567" name="Google Shape;1567;p143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43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8627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143"/>
          <p:cNvGrpSpPr/>
          <p:nvPr/>
        </p:nvGrpSpPr>
        <p:grpSpPr>
          <a:xfrm>
            <a:off x="8373728" y="3962211"/>
            <a:ext cx="389329" cy="1191970"/>
            <a:chOff x="2488822" y="2403406"/>
            <a:chExt cx="528980" cy="1589294"/>
          </a:xfrm>
        </p:grpSpPr>
        <p:cxnSp>
          <p:nvCxnSpPr>
            <p:cNvPr id="1570" name="Google Shape;1570;p143"/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1" name="Google Shape;1571;p143"/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2" name="Google Shape;1572;p143"/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3" name="Google Shape;1573;p143"/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4" name="Google Shape;1574;p143"/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5" name="Google Shape;1575;p143"/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6" name="Google Shape;1576;p143"/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7" name="Google Shape;1577;p143"/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8" name="Google Shape;1578;p143"/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79" name="Google Shape;1579;p143"/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0" name="Google Shape;1580;p143"/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581" name="Google Shape;1581;p143"/>
          <p:cNvGrpSpPr/>
          <p:nvPr/>
        </p:nvGrpSpPr>
        <p:grpSpPr>
          <a:xfrm>
            <a:off x="286992" y="3913026"/>
            <a:ext cx="381024" cy="1191970"/>
            <a:chOff x="2488822" y="2403406"/>
            <a:chExt cx="528980" cy="1589294"/>
          </a:xfrm>
        </p:grpSpPr>
        <p:cxnSp>
          <p:nvCxnSpPr>
            <p:cNvPr id="1582" name="Google Shape;1582;p143"/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3" name="Google Shape;1583;p143"/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4" name="Google Shape;1584;p143"/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5" name="Google Shape;1585;p143"/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6" name="Google Shape;1586;p143"/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7" name="Google Shape;1587;p143"/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8" name="Google Shape;1588;p143"/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89" name="Google Shape;1589;p143"/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90" name="Google Shape;1590;p143"/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91" name="Google Shape;1591;p143"/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92" name="Google Shape;1592;p143"/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593" name="Google Shape;1593;p143"/>
          <p:cNvGrpSpPr/>
          <p:nvPr/>
        </p:nvGrpSpPr>
        <p:grpSpPr>
          <a:xfrm>
            <a:off x="1892756" y="3787809"/>
            <a:ext cx="909363" cy="1479767"/>
            <a:chOff x="2449931" y="225721"/>
            <a:chExt cx="909363" cy="1973023"/>
          </a:xfrm>
        </p:grpSpPr>
        <p:sp>
          <p:nvSpPr>
            <p:cNvPr id="1594" name="Google Shape;1594;p143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825"/>
              </a:pPr>
              <a:endParaRPr sz="8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43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43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43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43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43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43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43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43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43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43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43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Google Shape;1606;p143"/>
          <p:cNvGrpSpPr/>
          <p:nvPr/>
        </p:nvGrpSpPr>
        <p:grpSpPr>
          <a:xfrm>
            <a:off x="3292156" y="3804478"/>
            <a:ext cx="909363" cy="1479767"/>
            <a:chOff x="2449931" y="225721"/>
            <a:chExt cx="909363" cy="1973023"/>
          </a:xfrm>
        </p:grpSpPr>
        <p:sp>
          <p:nvSpPr>
            <p:cNvPr id="1607" name="Google Shape;1607;p143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43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43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43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43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43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43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43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43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43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43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43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p143"/>
          <p:cNvGrpSpPr/>
          <p:nvPr/>
        </p:nvGrpSpPr>
        <p:grpSpPr>
          <a:xfrm>
            <a:off x="4757321" y="3806736"/>
            <a:ext cx="909363" cy="1479767"/>
            <a:chOff x="2449931" y="225721"/>
            <a:chExt cx="909363" cy="1973023"/>
          </a:xfrm>
        </p:grpSpPr>
        <p:sp>
          <p:nvSpPr>
            <p:cNvPr id="1620" name="Google Shape;1620;p143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43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43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43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43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43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43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43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43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43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43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43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143"/>
          <p:cNvGrpSpPr/>
          <p:nvPr/>
        </p:nvGrpSpPr>
        <p:grpSpPr>
          <a:xfrm>
            <a:off x="6188438" y="3828001"/>
            <a:ext cx="909363" cy="1479767"/>
            <a:chOff x="2449931" y="225721"/>
            <a:chExt cx="909363" cy="1973023"/>
          </a:xfrm>
        </p:grpSpPr>
        <p:sp>
          <p:nvSpPr>
            <p:cNvPr id="1633" name="Google Shape;1633;p143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43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43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43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43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43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43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43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43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43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43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43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p143"/>
          <p:cNvGrpSpPr/>
          <p:nvPr/>
        </p:nvGrpSpPr>
        <p:grpSpPr>
          <a:xfrm>
            <a:off x="7537074" y="3731621"/>
            <a:ext cx="842700" cy="1638300"/>
            <a:chOff x="7478671" y="1969421"/>
            <a:chExt cx="842700" cy="1638300"/>
          </a:xfrm>
        </p:grpSpPr>
        <p:sp>
          <p:nvSpPr>
            <p:cNvPr id="1646" name="Google Shape;1646;p143"/>
            <p:cNvSpPr/>
            <p:nvPr/>
          </p:nvSpPr>
          <p:spPr>
            <a:xfrm>
              <a:off x="7478671" y="1969421"/>
              <a:ext cx="842700" cy="1638300"/>
            </a:xfrm>
            <a:prstGeom prst="rect">
              <a:avLst/>
            </a:prstGeom>
            <a:solidFill>
              <a:srgbClr val="73FBA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47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srgbClr val="000000"/>
                </a:buClr>
                <a:buSzPts val="375"/>
              </a:pPr>
              <a:r>
                <a:rPr lang="en-US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7" name="Google Shape;1647;p143"/>
            <p:cNvGrpSpPr/>
            <p:nvPr/>
          </p:nvGrpSpPr>
          <p:grpSpPr>
            <a:xfrm>
              <a:off x="7610282" y="2193160"/>
              <a:ext cx="552418" cy="519116"/>
              <a:chOff x="8131740" y="4009316"/>
              <a:chExt cx="552418" cy="692154"/>
            </a:xfrm>
          </p:grpSpPr>
          <p:grpSp>
            <p:nvGrpSpPr>
              <p:cNvPr id="1648" name="Google Shape;1648;p143"/>
              <p:cNvGrpSpPr/>
              <p:nvPr/>
            </p:nvGrpSpPr>
            <p:grpSpPr>
              <a:xfrm>
                <a:off x="8131740" y="4009316"/>
                <a:ext cx="551675" cy="228589"/>
                <a:chOff x="7660968" y="1751777"/>
                <a:chExt cx="1040700" cy="450600"/>
              </a:xfrm>
            </p:grpSpPr>
            <p:sp>
              <p:nvSpPr>
                <p:cNvPr id="1649" name="Google Shape;1649;p143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50" name="Google Shape;1650;p143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651" name="Google Shape;1651;p143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  <p:grpSp>
            <p:nvGrpSpPr>
              <p:cNvPr id="1652" name="Google Shape;1652;p143"/>
              <p:cNvGrpSpPr/>
              <p:nvPr/>
            </p:nvGrpSpPr>
            <p:grpSpPr>
              <a:xfrm>
                <a:off x="8132483" y="4472881"/>
                <a:ext cx="551675" cy="228589"/>
                <a:chOff x="7660968" y="1751777"/>
                <a:chExt cx="1040700" cy="450600"/>
              </a:xfrm>
            </p:grpSpPr>
            <p:sp>
              <p:nvSpPr>
                <p:cNvPr id="1653" name="Google Shape;1653;p143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54" name="Google Shape;1654;p143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655" name="Google Shape;1655;p143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</p:grpSp>
        <p:grpSp>
          <p:nvGrpSpPr>
            <p:cNvPr id="1656" name="Google Shape;1656;p143"/>
            <p:cNvGrpSpPr/>
            <p:nvPr/>
          </p:nvGrpSpPr>
          <p:grpSpPr>
            <a:xfrm>
              <a:off x="7611025" y="2888734"/>
              <a:ext cx="552418" cy="519116"/>
              <a:chOff x="8131740" y="4009316"/>
              <a:chExt cx="552418" cy="692154"/>
            </a:xfrm>
          </p:grpSpPr>
          <p:grpSp>
            <p:nvGrpSpPr>
              <p:cNvPr id="1657" name="Google Shape;1657;p143"/>
              <p:cNvGrpSpPr/>
              <p:nvPr/>
            </p:nvGrpSpPr>
            <p:grpSpPr>
              <a:xfrm>
                <a:off x="8131740" y="4009316"/>
                <a:ext cx="551675" cy="228589"/>
                <a:chOff x="7660968" y="1751777"/>
                <a:chExt cx="1040700" cy="450600"/>
              </a:xfrm>
            </p:grpSpPr>
            <p:sp>
              <p:nvSpPr>
                <p:cNvPr id="1658" name="Google Shape;1658;p143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59" name="Google Shape;1659;p143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660" name="Google Shape;1660;p143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  <p:grpSp>
            <p:nvGrpSpPr>
              <p:cNvPr id="1661" name="Google Shape;1661;p143"/>
              <p:cNvGrpSpPr/>
              <p:nvPr/>
            </p:nvGrpSpPr>
            <p:grpSpPr>
              <a:xfrm>
                <a:off x="8132483" y="4472881"/>
                <a:ext cx="551675" cy="228589"/>
                <a:chOff x="7660968" y="1751777"/>
                <a:chExt cx="1040700" cy="450600"/>
              </a:xfrm>
            </p:grpSpPr>
            <p:sp>
              <p:nvSpPr>
                <p:cNvPr id="1662" name="Google Shape;1662;p143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63" name="Google Shape;1663;p143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  <p:cxnSp>
              <p:nvCxnSpPr>
                <p:cNvPr id="1664" name="Google Shape;1664;p143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470"/>
                    </a:srgbClr>
                  </a:outerShdw>
                </a:effectLst>
              </p:spPr>
            </p:cxnSp>
          </p:grpSp>
        </p:grpSp>
      </p:grpSp>
      <p:cxnSp>
        <p:nvCxnSpPr>
          <p:cNvPr id="1665" name="Google Shape;1665;p143"/>
          <p:cNvCxnSpPr>
            <a:endCxn id="1559" idx="1"/>
          </p:cNvCxnSpPr>
          <p:nvPr/>
        </p:nvCxnSpPr>
        <p:spPr>
          <a:xfrm rot="10800000" flipH="1">
            <a:off x="1386502" y="4520383"/>
            <a:ext cx="348300" cy="9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666" name="Google Shape;1666;p143"/>
          <p:cNvCxnSpPr>
            <a:stCxn id="1562" idx="3"/>
            <a:endCxn id="1565" idx="1"/>
          </p:cNvCxnSpPr>
          <p:nvPr/>
        </p:nvCxnSpPr>
        <p:spPr>
          <a:xfrm>
            <a:off x="4322902" y="4525664"/>
            <a:ext cx="326100" cy="6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667" name="Google Shape;1667;p143"/>
          <p:cNvCxnSpPr>
            <a:stCxn id="1564" idx="3"/>
            <a:endCxn id="1568" idx="1"/>
          </p:cNvCxnSpPr>
          <p:nvPr/>
        </p:nvCxnSpPr>
        <p:spPr>
          <a:xfrm>
            <a:off x="5773540" y="4540480"/>
            <a:ext cx="304800" cy="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668" name="Google Shape;1668;p143"/>
          <p:cNvCxnSpPr>
            <a:stCxn id="1568" idx="3"/>
            <a:endCxn id="1646" idx="1"/>
          </p:cNvCxnSpPr>
          <p:nvPr/>
        </p:nvCxnSpPr>
        <p:spPr>
          <a:xfrm>
            <a:off x="7202602" y="4540823"/>
            <a:ext cx="334500" cy="9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669" name="Google Shape;1669;p143"/>
          <p:cNvCxnSpPr>
            <a:stCxn id="1558" idx="3"/>
            <a:endCxn id="1562" idx="1"/>
          </p:cNvCxnSpPr>
          <p:nvPr/>
        </p:nvCxnSpPr>
        <p:spPr>
          <a:xfrm rot="10800000" flipH="1">
            <a:off x="2859282" y="4525700"/>
            <a:ext cx="339300" cy="3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670" name="Google Shape;1670;p143"/>
          <p:cNvSpPr txBox="1"/>
          <p:nvPr/>
        </p:nvSpPr>
        <p:spPr>
          <a:xfrm>
            <a:off x="360948" y="3269956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143"/>
          <p:cNvGrpSpPr/>
          <p:nvPr/>
        </p:nvGrpSpPr>
        <p:grpSpPr>
          <a:xfrm>
            <a:off x="663977" y="3721331"/>
            <a:ext cx="722700" cy="1616700"/>
            <a:chOff x="663977" y="2864081"/>
            <a:chExt cx="722700" cy="1616700"/>
          </a:xfrm>
        </p:grpSpPr>
        <p:sp>
          <p:nvSpPr>
            <p:cNvPr id="1672" name="Google Shape;1672;p143"/>
            <p:cNvSpPr/>
            <p:nvPr/>
          </p:nvSpPr>
          <p:spPr>
            <a:xfrm>
              <a:off x="663977" y="2864081"/>
              <a:ext cx="722700" cy="1616700"/>
            </a:xfrm>
            <a:prstGeom prst="rect">
              <a:avLst/>
            </a:prstGeom>
            <a:solidFill>
              <a:srgbClr val="FBD4B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47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srgbClr val="000000"/>
                </a:buClr>
                <a:buSzPts val="375"/>
              </a:pPr>
              <a:r>
                <a:rPr lang="en-US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3"/>
            <p:cNvSpPr/>
            <p:nvPr/>
          </p:nvSpPr>
          <p:spPr>
            <a:xfrm>
              <a:off x="734117" y="3021306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43"/>
            <p:cNvSpPr/>
            <p:nvPr/>
          </p:nvSpPr>
          <p:spPr>
            <a:xfrm>
              <a:off x="754672" y="349710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43"/>
            <p:cNvSpPr/>
            <p:nvPr/>
          </p:nvSpPr>
          <p:spPr>
            <a:xfrm>
              <a:off x="1039956" y="3305169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3"/>
            <p:cNvSpPr/>
            <p:nvPr/>
          </p:nvSpPr>
          <p:spPr>
            <a:xfrm>
              <a:off x="737477" y="388292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43"/>
            <p:cNvSpPr/>
            <p:nvPr/>
          </p:nvSpPr>
          <p:spPr>
            <a:xfrm>
              <a:off x="1066044" y="4103540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8" name="Google Shape;1678;p143"/>
            <p:cNvCxnSpPr>
              <a:stCxn id="1673" idx="0"/>
              <a:endCxn id="1675" idx="0"/>
            </p:cNvCxnSpPr>
            <p:nvPr/>
          </p:nvCxnSpPr>
          <p:spPr>
            <a:xfrm rot="-5400000" flipH="1">
              <a:off x="859367" y="3010356"/>
              <a:ext cx="283800" cy="305700"/>
            </a:xfrm>
            <a:prstGeom prst="curvedConnector3">
              <a:avLst>
                <a:gd name="adj1" fmla="val -31345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79" name="Google Shape;1679;p143"/>
            <p:cNvCxnSpPr>
              <a:stCxn id="1673" idx="4"/>
              <a:endCxn id="1674" idx="0"/>
            </p:cNvCxnSpPr>
            <p:nvPr/>
          </p:nvCxnSpPr>
          <p:spPr>
            <a:xfrm rot="-5400000" flipH="1">
              <a:off x="738617" y="3366606"/>
              <a:ext cx="240300" cy="20700"/>
            </a:xfrm>
            <a:prstGeom prst="curvedConnector3">
              <a:avLst>
                <a:gd name="adj1" fmla="val 32643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80" name="Google Shape;1680;p143"/>
            <p:cNvCxnSpPr>
              <a:stCxn id="1675" idx="4"/>
              <a:endCxn id="1675" idx="6"/>
            </p:cNvCxnSpPr>
            <p:nvPr/>
          </p:nvCxnSpPr>
          <p:spPr>
            <a:xfrm rot="-5400000">
              <a:off x="1152456" y="3424569"/>
              <a:ext cx="117900" cy="114300"/>
            </a:xfrm>
            <a:prstGeom prst="curvedConnector4">
              <a:avLst>
                <a:gd name="adj1" fmla="val -139018"/>
                <a:gd name="adj2" fmla="val 174973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81" name="Google Shape;1681;p143"/>
            <p:cNvCxnSpPr>
              <a:stCxn id="1675" idx="3"/>
              <a:endCxn id="1676" idx="6"/>
            </p:cNvCxnSpPr>
            <p:nvPr/>
          </p:nvCxnSpPr>
          <p:spPr>
            <a:xfrm rot="5400000">
              <a:off x="772534" y="3699681"/>
              <a:ext cx="494400" cy="1074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82" name="Google Shape;1682;p143"/>
            <p:cNvCxnSpPr>
              <a:stCxn id="1674" idx="6"/>
              <a:endCxn id="1677" idx="0"/>
            </p:cNvCxnSpPr>
            <p:nvPr/>
          </p:nvCxnSpPr>
          <p:spPr>
            <a:xfrm>
              <a:off x="983272" y="3614854"/>
              <a:ext cx="197100" cy="4887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83" name="Google Shape;1683;p143"/>
            <p:cNvCxnSpPr>
              <a:stCxn id="1677" idx="4"/>
              <a:endCxn id="1676" idx="4"/>
            </p:cNvCxnSpPr>
            <p:nvPr/>
          </p:nvCxnSpPr>
          <p:spPr>
            <a:xfrm rot="5400000" flipH="1">
              <a:off x="905844" y="4064540"/>
              <a:ext cx="220500" cy="328500"/>
            </a:xfrm>
            <a:prstGeom prst="curvedConnector3">
              <a:avLst>
                <a:gd name="adj1" fmla="val -21885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1684" name="Google Shape;1684;p143"/>
          <p:cNvSpPr txBox="1"/>
          <p:nvPr/>
        </p:nvSpPr>
        <p:spPr>
          <a:xfrm>
            <a:off x="7311951" y="3266176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43"/>
          <p:cNvSpPr/>
          <p:nvPr/>
        </p:nvSpPr>
        <p:spPr>
          <a:xfrm rot="5400000">
            <a:off x="4361847" y="813852"/>
            <a:ext cx="213600" cy="5467800"/>
          </a:xfrm>
          <a:prstGeom prst="leftBrace">
            <a:avLst>
              <a:gd name="adj1" fmla="val 43551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43"/>
          <p:cNvSpPr txBox="1"/>
          <p:nvPr/>
        </p:nvSpPr>
        <p:spPr>
          <a:xfrm>
            <a:off x="2676026" y="3131311"/>
            <a:ext cx="35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 Match-Action Pipeline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43"/>
          <p:cNvSpPr/>
          <p:nvPr/>
        </p:nvSpPr>
        <p:spPr>
          <a:xfrm>
            <a:off x="826821" y="2293425"/>
            <a:ext cx="1849200" cy="670200"/>
          </a:xfrm>
          <a:prstGeom prst="wedgeRoundRectCallout">
            <a:avLst>
              <a:gd name="adj1" fmla="val -42985"/>
              <a:gd name="adj2" fmla="val 103769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chemeClr val="dk1"/>
              </a:buClr>
              <a:buSzPts val="247"/>
            </a:pPr>
            <a:r>
              <a:rPr lang="en-US" sz="98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declares the headers that should be recognized and their order in the packet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43"/>
          <p:cNvSpPr/>
          <p:nvPr/>
        </p:nvSpPr>
        <p:spPr>
          <a:xfrm>
            <a:off x="3172395" y="1973781"/>
            <a:ext cx="1849200" cy="643500"/>
          </a:xfrm>
          <a:prstGeom prst="wedgeRoundRectCallout">
            <a:avLst>
              <a:gd name="adj1" fmla="val 50373"/>
              <a:gd name="adj2" fmla="val 127857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chemeClr val="dk1"/>
              </a:buClr>
              <a:buSzPts val="281"/>
            </a:pPr>
            <a:r>
              <a:rPr lang="en-US"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defines the tables and the exact processing algorithm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43"/>
          <p:cNvSpPr/>
          <p:nvPr/>
        </p:nvSpPr>
        <p:spPr>
          <a:xfrm>
            <a:off x="6060628" y="2082106"/>
            <a:ext cx="1849200" cy="643500"/>
          </a:xfrm>
          <a:prstGeom prst="wedgeRoundRectCallout">
            <a:avLst>
              <a:gd name="adj1" fmla="val 50373"/>
              <a:gd name="adj2" fmla="val 127857"/>
              <a:gd name="adj3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chemeClr val="dk1"/>
              </a:buClr>
              <a:buSzPts val="281"/>
            </a:pPr>
            <a:r>
              <a:rPr lang="en-US"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Programmer declares how the output packet will look on the wire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44"/>
          <p:cNvSpPr txBox="1">
            <a:spLocks noGrp="1"/>
          </p:cNvSpPr>
          <p:nvPr>
            <p:ph type="title"/>
          </p:nvPr>
        </p:nvSpPr>
        <p:spPr>
          <a:xfrm>
            <a:off x="152400" y="98465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SzPts val="608"/>
            </a:pPr>
            <a:r>
              <a:rPr lang="en-US" sz="2430" dirty="0"/>
              <a:t>P4 in Action</a:t>
            </a:r>
            <a:endParaRPr dirty="0"/>
          </a:p>
        </p:txBody>
      </p:sp>
      <p:sp>
        <p:nvSpPr>
          <p:cNvPr id="1696" name="Google Shape;1696;p144"/>
          <p:cNvSpPr txBox="1">
            <a:spLocks noGrp="1"/>
          </p:cNvSpPr>
          <p:nvPr>
            <p:ph type="body" idx="1"/>
          </p:nvPr>
        </p:nvSpPr>
        <p:spPr>
          <a:xfrm>
            <a:off x="152400" y="1600201"/>
            <a:ext cx="86868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05740" indent="-205740">
              <a:lnSpc>
                <a:spcPct val="110000"/>
              </a:lnSpc>
              <a:spcBef>
                <a:spcPts val="0"/>
              </a:spcBef>
              <a:buSzPts val="1985"/>
            </a:pPr>
            <a:r>
              <a:rPr lang="en-US" sz="1942"/>
              <a:t>Packet is parsed into individual headers (parsed representation)</a:t>
            </a:r>
            <a:endParaRPr/>
          </a:p>
          <a:p>
            <a:pPr marL="205740" indent="-205740">
              <a:lnSpc>
                <a:spcPct val="110000"/>
              </a:lnSpc>
              <a:spcBef>
                <a:spcPts val="150"/>
              </a:spcBef>
              <a:buSzPts val="1985"/>
            </a:pPr>
            <a:r>
              <a:rPr lang="en-US" sz="1942"/>
              <a:t>Headers and intermediate results can be used for matching and actions</a:t>
            </a:r>
            <a:endParaRPr/>
          </a:p>
          <a:p>
            <a:pPr marL="205740" indent="-205740">
              <a:lnSpc>
                <a:spcPct val="110000"/>
              </a:lnSpc>
              <a:spcBef>
                <a:spcPts val="150"/>
              </a:spcBef>
              <a:buSzPts val="1985"/>
            </a:pPr>
            <a:r>
              <a:rPr lang="en-US" sz="1942"/>
              <a:t>Headers can be modified, added or removed</a:t>
            </a:r>
            <a:endParaRPr/>
          </a:p>
          <a:p>
            <a:pPr marL="205740" indent="-205740">
              <a:lnSpc>
                <a:spcPct val="110000"/>
              </a:lnSpc>
              <a:spcBef>
                <a:spcPts val="150"/>
              </a:spcBef>
              <a:buSzPts val="1985"/>
            </a:pPr>
            <a:r>
              <a:rPr lang="en-US" sz="1942"/>
              <a:t>Packet is deparsed (serialized)</a:t>
            </a:r>
            <a:endParaRPr/>
          </a:p>
        </p:txBody>
      </p:sp>
      <p:sp>
        <p:nvSpPr>
          <p:cNvPr id="1697" name="Google Shape;1697;p144"/>
          <p:cNvSpPr txBox="1">
            <a:spLocks noGrp="1"/>
          </p:cNvSpPr>
          <p:nvPr>
            <p:ph type="sldNum" idx="12"/>
          </p:nvPr>
        </p:nvSpPr>
        <p:spPr>
          <a:xfrm>
            <a:off x="7924800" y="5784057"/>
            <a:ext cx="1066800" cy="1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buClr>
                <a:srgbClr val="000000"/>
              </a:buClr>
              <a:buSzPts val="350"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>
                <a:buClr>
                  <a:srgbClr val="000000"/>
                </a:buClr>
                <a:buSzPts val="350"/>
              </a:pPr>
              <a:t>10</a:t>
            </a:fld>
            <a:endParaRPr/>
          </a:p>
        </p:txBody>
      </p:sp>
      <p:grpSp>
        <p:nvGrpSpPr>
          <p:cNvPr id="1698" name="Google Shape;1698;p144"/>
          <p:cNvGrpSpPr/>
          <p:nvPr/>
        </p:nvGrpSpPr>
        <p:grpSpPr>
          <a:xfrm>
            <a:off x="1734802" y="3938685"/>
            <a:ext cx="1124480" cy="1626817"/>
            <a:chOff x="1485649" y="3204985"/>
            <a:chExt cx="1124480" cy="2169089"/>
          </a:xfrm>
        </p:grpSpPr>
        <p:sp>
          <p:nvSpPr>
            <p:cNvPr id="1699" name="Google Shape;1699;p144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44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1" name="Google Shape;1701;p144"/>
          <p:cNvGrpSpPr/>
          <p:nvPr/>
        </p:nvGrpSpPr>
        <p:grpSpPr>
          <a:xfrm>
            <a:off x="3198502" y="3943966"/>
            <a:ext cx="1124480" cy="1626817"/>
            <a:chOff x="1485649" y="3204985"/>
            <a:chExt cx="1124480" cy="2169089"/>
          </a:xfrm>
        </p:grpSpPr>
        <p:sp>
          <p:nvSpPr>
            <p:cNvPr id="1702" name="Google Shape;1702;p144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44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4" name="Google Shape;1704;p144"/>
          <p:cNvGrpSpPr/>
          <p:nvPr/>
        </p:nvGrpSpPr>
        <p:grpSpPr>
          <a:xfrm>
            <a:off x="4649060" y="3950165"/>
            <a:ext cx="1124480" cy="1626817"/>
            <a:chOff x="1485649" y="3204985"/>
            <a:chExt cx="1124480" cy="2169089"/>
          </a:xfrm>
        </p:grpSpPr>
        <p:sp>
          <p:nvSpPr>
            <p:cNvPr id="1705" name="Google Shape;1705;p144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44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7" name="Google Shape;1707;p144"/>
          <p:cNvGrpSpPr/>
          <p:nvPr/>
        </p:nvGrpSpPr>
        <p:grpSpPr>
          <a:xfrm>
            <a:off x="6078202" y="3959125"/>
            <a:ext cx="1124480" cy="1626817"/>
            <a:chOff x="1485649" y="3204985"/>
            <a:chExt cx="1124480" cy="2169089"/>
          </a:xfrm>
        </p:grpSpPr>
        <p:sp>
          <p:nvSpPr>
            <p:cNvPr id="1708" name="Google Shape;1708;p144"/>
            <p:cNvSpPr/>
            <p:nvPr/>
          </p:nvSpPr>
          <p:spPr>
            <a:xfrm>
              <a:off x="1492629" y="3216474"/>
              <a:ext cx="1117500" cy="2157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44"/>
            <p:cNvSpPr/>
            <p:nvPr/>
          </p:nvSpPr>
          <p:spPr>
            <a:xfrm>
              <a:off x="1485649" y="3204985"/>
              <a:ext cx="1124400" cy="2157600"/>
            </a:xfrm>
            <a:prstGeom prst="rect">
              <a:avLst/>
            </a:prstGeom>
            <a:solidFill>
              <a:schemeClr val="lt1">
                <a:alpha val="6902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144"/>
          <p:cNvGrpSpPr/>
          <p:nvPr/>
        </p:nvGrpSpPr>
        <p:grpSpPr>
          <a:xfrm>
            <a:off x="8373730" y="4189613"/>
            <a:ext cx="389329" cy="1191970"/>
            <a:chOff x="2488822" y="2403406"/>
            <a:chExt cx="528980" cy="1589294"/>
          </a:xfrm>
        </p:grpSpPr>
        <p:cxnSp>
          <p:nvCxnSpPr>
            <p:cNvPr id="1711" name="Google Shape;1711;p144"/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2" name="Google Shape;1712;p144"/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3" name="Google Shape;1713;p144"/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4" name="Google Shape;1714;p144"/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5" name="Google Shape;1715;p144"/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6" name="Google Shape;1716;p144"/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7" name="Google Shape;1717;p144"/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8" name="Google Shape;1718;p144"/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19" name="Google Shape;1719;p144"/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0" name="Google Shape;1720;p144"/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1" name="Google Shape;1721;p144"/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722" name="Google Shape;1722;p144"/>
          <p:cNvGrpSpPr/>
          <p:nvPr/>
        </p:nvGrpSpPr>
        <p:grpSpPr>
          <a:xfrm>
            <a:off x="286993" y="4140428"/>
            <a:ext cx="381024" cy="1191970"/>
            <a:chOff x="2488822" y="2403406"/>
            <a:chExt cx="528980" cy="1589294"/>
          </a:xfrm>
        </p:grpSpPr>
        <p:cxnSp>
          <p:nvCxnSpPr>
            <p:cNvPr id="1723" name="Google Shape;1723;p144"/>
            <p:cNvCxnSpPr/>
            <p:nvPr/>
          </p:nvCxnSpPr>
          <p:spPr>
            <a:xfrm>
              <a:off x="2493656" y="24034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4" name="Google Shape;1724;p144"/>
            <p:cNvCxnSpPr/>
            <p:nvPr/>
          </p:nvCxnSpPr>
          <p:spPr>
            <a:xfrm>
              <a:off x="2490064" y="2555806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5" name="Google Shape;1725;p144"/>
            <p:cNvCxnSpPr/>
            <p:nvPr/>
          </p:nvCxnSpPr>
          <p:spPr>
            <a:xfrm>
              <a:off x="2493656" y="2717444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6" name="Google Shape;1726;p144"/>
            <p:cNvCxnSpPr/>
            <p:nvPr/>
          </p:nvCxnSpPr>
          <p:spPr>
            <a:xfrm>
              <a:off x="2493656" y="2871548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7" name="Google Shape;1727;p144"/>
            <p:cNvCxnSpPr/>
            <p:nvPr/>
          </p:nvCxnSpPr>
          <p:spPr>
            <a:xfrm>
              <a:off x="2493656" y="303169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8" name="Google Shape;1728;p144"/>
            <p:cNvCxnSpPr/>
            <p:nvPr/>
          </p:nvCxnSpPr>
          <p:spPr>
            <a:xfrm>
              <a:off x="2494729" y="3190805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29" name="Google Shape;1729;p144"/>
            <p:cNvCxnSpPr/>
            <p:nvPr/>
          </p:nvCxnSpPr>
          <p:spPr>
            <a:xfrm>
              <a:off x="2493656" y="3352442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30" name="Google Shape;1730;p144"/>
            <p:cNvCxnSpPr/>
            <p:nvPr/>
          </p:nvCxnSpPr>
          <p:spPr>
            <a:xfrm>
              <a:off x="2494729" y="351258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31" name="Google Shape;1731;p144"/>
            <p:cNvCxnSpPr/>
            <p:nvPr/>
          </p:nvCxnSpPr>
          <p:spPr>
            <a:xfrm>
              <a:off x="2495802" y="3671699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32" name="Google Shape;1732;p144"/>
            <p:cNvCxnSpPr/>
            <p:nvPr/>
          </p:nvCxnSpPr>
          <p:spPr>
            <a:xfrm>
              <a:off x="2493656" y="383359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33" name="Google Shape;1733;p144"/>
            <p:cNvCxnSpPr/>
            <p:nvPr/>
          </p:nvCxnSpPr>
          <p:spPr>
            <a:xfrm>
              <a:off x="2488822" y="3992700"/>
              <a:ext cx="5220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734" name="Google Shape;1734;p144"/>
          <p:cNvGrpSpPr/>
          <p:nvPr/>
        </p:nvGrpSpPr>
        <p:grpSpPr>
          <a:xfrm>
            <a:off x="1892756" y="4015210"/>
            <a:ext cx="909363" cy="1479767"/>
            <a:chOff x="2449931" y="225721"/>
            <a:chExt cx="909363" cy="1973023"/>
          </a:xfrm>
        </p:grpSpPr>
        <p:sp>
          <p:nvSpPr>
            <p:cNvPr id="1735" name="Google Shape;1735;p144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825"/>
              </a:pPr>
              <a:endParaRPr sz="8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44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44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44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44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44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44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44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44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44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44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44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7" name="Google Shape;1747;p144"/>
          <p:cNvGrpSpPr/>
          <p:nvPr/>
        </p:nvGrpSpPr>
        <p:grpSpPr>
          <a:xfrm>
            <a:off x="3292156" y="4031879"/>
            <a:ext cx="909363" cy="1479767"/>
            <a:chOff x="2449931" y="225721"/>
            <a:chExt cx="909363" cy="1973023"/>
          </a:xfrm>
        </p:grpSpPr>
        <p:sp>
          <p:nvSpPr>
            <p:cNvPr id="1748" name="Google Shape;1748;p144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44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44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44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44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44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44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44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44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44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44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44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p144"/>
          <p:cNvGrpSpPr/>
          <p:nvPr/>
        </p:nvGrpSpPr>
        <p:grpSpPr>
          <a:xfrm>
            <a:off x="4757321" y="4034137"/>
            <a:ext cx="909363" cy="1479767"/>
            <a:chOff x="2449931" y="225721"/>
            <a:chExt cx="909363" cy="1973023"/>
          </a:xfrm>
        </p:grpSpPr>
        <p:sp>
          <p:nvSpPr>
            <p:cNvPr id="1761" name="Google Shape;1761;p144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44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44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44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44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44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44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44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44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44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44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44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144"/>
          <p:cNvGrpSpPr/>
          <p:nvPr/>
        </p:nvGrpSpPr>
        <p:grpSpPr>
          <a:xfrm>
            <a:off x="6188438" y="4055402"/>
            <a:ext cx="909363" cy="1479767"/>
            <a:chOff x="2449931" y="225721"/>
            <a:chExt cx="909363" cy="1973023"/>
          </a:xfrm>
        </p:grpSpPr>
        <p:sp>
          <p:nvSpPr>
            <p:cNvPr id="1774" name="Google Shape;1774;p144"/>
            <p:cNvSpPr/>
            <p:nvPr/>
          </p:nvSpPr>
          <p:spPr>
            <a:xfrm>
              <a:off x="2449931" y="225721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44"/>
            <p:cNvSpPr/>
            <p:nvPr/>
          </p:nvSpPr>
          <p:spPr>
            <a:xfrm>
              <a:off x="2449931" y="56313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44"/>
            <p:cNvSpPr/>
            <p:nvPr/>
          </p:nvSpPr>
          <p:spPr>
            <a:xfrm>
              <a:off x="2449931" y="902860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44"/>
            <p:cNvSpPr/>
            <p:nvPr/>
          </p:nvSpPr>
          <p:spPr>
            <a:xfrm>
              <a:off x="2449931" y="1244322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44"/>
            <p:cNvSpPr/>
            <p:nvPr/>
          </p:nvSpPr>
          <p:spPr>
            <a:xfrm>
              <a:off x="2449931" y="1919144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44"/>
            <p:cNvSpPr/>
            <p:nvPr/>
          </p:nvSpPr>
          <p:spPr>
            <a:xfrm>
              <a:off x="2449931" y="1581733"/>
              <a:ext cx="527100" cy="2796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44"/>
            <p:cNvSpPr/>
            <p:nvPr/>
          </p:nvSpPr>
          <p:spPr>
            <a:xfrm rot="5400000">
              <a:off x="3080430" y="231121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44"/>
            <p:cNvSpPr/>
            <p:nvPr/>
          </p:nvSpPr>
          <p:spPr>
            <a:xfrm rot="5400000">
              <a:off x="3085094" y="56853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44"/>
            <p:cNvSpPr/>
            <p:nvPr/>
          </p:nvSpPr>
          <p:spPr>
            <a:xfrm rot="5400000">
              <a:off x="3085094" y="908260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44"/>
            <p:cNvSpPr/>
            <p:nvPr/>
          </p:nvSpPr>
          <p:spPr>
            <a:xfrm rot="5400000">
              <a:off x="3080430" y="125867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44"/>
            <p:cNvSpPr/>
            <p:nvPr/>
          </p:nvSpPr>
          <p:spPr>
            <a:xfrm rot="5400000">
              <a:off x="3080430" y="1587133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44"/>
            <p:cNvSpPr/>
            <p:nvPr/>
          </p:nvSpPr>
          <p:spPr>
            <a:xfrm rot="5400000">
              <a:off x="3080430" y="1924544"/>
              <a:ext cx="279600" cy="268800"/>
            </a:xfrm>
            <a:prstGeom prst="trapezoid">
              <a:avLst>
                <a:gd name="adj" fmla="val 30807"/>
              </a:avLst>
            </a:prstGeom>
            <a:solidFill>
              <a:srgbClr val="D99593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25"/>
              </a:pPr>
              <a:endParaRPr sz="11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6" name="Google Shape;1786;p144"/>
          <p:cNvGrpSpPr/>
          <p:nvPr/>
        </p:nvGrpSpPr>
        <p:grpSpPr>
          <a:xfrm>
            <a:off x="663977" y="3949931"/>
            <a:ext cx="722700" cy="1616700"/>
            <a:chOff x="663977" y="2864081"/>
            <a:chExt cx="722700" cy="1616700"/>
          </a:xfrm>
        </p:grpSpPr>
        <p:sp>
          <p:nvSpPr>
            <p:cNvPr id="1787" name="Google Shape;1787;p144"/>
            <p:cNvSpPr/>
            <p:nvPr/>
          </p:nvSpPr>
          <p:spPr>
            <a:xfrm>
              <a:off x="663977" y="2864081"/>
              <a:ext cx="722700" cy="1616700"/>
            </a:xfrm>
            <a:prstGeom prst="rect">
              <a:avLst/>
            </a:prstGeom>
            <a:solidFill>
              <a:srgbClr val="FBD4B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srgbClr val="000000"/>
                </a:buClr>
                <a:buSzPts val="375"/>
              </a:pPr>
              <a:r>
                <a:rPr lang="en-US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788" name="Google Shape;1788;p144"/>
            <p:cNvSpPr/>
            <p:nvPr/>
          </p:nvSpPr>
          <p:spPr>
            <a:xfrm>
              <a:off x="734117" y="3021306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44"/>
            <p:cNvSpPr/>
            <p:nvPr/>
          </p:nvSpPr>
          <p:spPr>
            <a:xfrm>
              <a:off x="754672" y="349710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44"/>
            <p:cNvSpPr/>
            <p:nvPr/>
          </p:nvSpPr>
          <p:spPr>
            <a:xfrm>
              <a:off x="1039956" y="3228969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44"/>
            <p:cNvSpPr/>
            <p:nvPr/>
          </p:nvSpPr>
          <p:spPr>
            <a:xfrm>
              <a:off x="737477" y="3882924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44"/>
            <p:cNvSpPr/>
            <p:nvPr/>
          </p:nvSpPr>
          <p:spPr>
            <a:xfrm>
              <a:off x="1066044" y="4103540"/>
              <a:ext cx="228600" cy="2355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3" name="Google Shape;1793;p144"/>
            <p:cNvCxnSpPr>
              <a:stCxn id="1788" idx="0"/>
              <a:endCxn id="1790" idx="0"/>
            </p:cNvCxnSpPr>
            <p:nvPr/>
          </p:nvCxnSpPr>
          <p:spPr>
            <a:xfrm rot="-5400000" flipH="1">
              <a:off x="897467" y="2972256"/>
              <a:ext cx="207600" cy="305700"/>
            </a:xfrm>
            <a:prstGeom prst="curvedConnector3">
              <a:avLst>
                <a:gd name="adj1" fmla="val -118681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94" name="Google Shape;1794;p144"/>
            <p:cNvCxnSpPr>
              <a:stCxn id="1788" idx="4"/>
              <a:endCxn id="1789" idx="0"/>
            </p:cNvCxnSpPr>
            <p:nvPr/>
          </p:nvCxnSpPr>
          <p:spPr>
            <a:xfrm rot="-5400000" flipH="1">
              <a:off x="738617" y="3366606"/>
              <a:ext cx="240300" cy="20700"/>
            </a:xfrm>
            <a:prstGeom prst="curvedConnector3">
              <a:avLst>
                <a:gd name="adj1" fmla="val -45131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95" name="Google Shape;1795;p144"/>
            <p:cNvCxnSpPr>
              <a:stCxn id="1790" idx="4"/>
              <a:endCxn id="1790" idx="6"/>
            </p:cNvCxnSpPr>
            <p:nvPr/>
          </p:nvCxnSpPr>
          <p:spPr>
            <a:xfrm rot="-5400000">
              <a:off x="1152606" y="3348519"/>
              <a:ext cx="117600" cy="114300"/>
            </a:xfrm>
            <a:prstGeom prst="curvedConnector4">
              <a:avLst>
                <a:gd name="adj1" fmla="val -14883"/>
                <a:gd name="adj2" fmla="val 183263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96" name="Google Shape;1796;p144"/>
            <p:cNvCxnSpPr>
              <a:stCxn id="1790" idx="3"/>
              <a:endCxn id="1791" idx="6"/>
            </p:cNvCxnSpPr>
            <p:nvPr/>
          </p:nvCxnSpPr>
          <p:spPr>
            <a:xfrm rot="5400000">
              <a:off x="734434" y="3661581"/>
              <a:ext cx="570600" cy="1074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97" name="Google Shape;1797;p144"/>
            <p:cNvCxnSpPr>
              <a:stCxn id="1789" idx="6"/>
              <a:endCxn id="1792" idx="0"/>
            </p:cNvCxnSpPr>
            <p:nvPr/>
          </p:nvCxnSpPr>
          <p:spPr>
            <a:xfrm>
              <a:off x="983272" y="3614854"/>
              <a:ext cx="197100" cy="4887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798" name="Google Shape;1798;p144"/>
            <p:cNvCxnSpPr>
              <a:stCxn id="1792" idx="4"/>
              <a:endCxn id="1791" idx="4"/>
            </p:cNvCxnSpPr>
            <p:nvPr/>
          </p:nvCxnSpPr>
          <p:spPr>
            <a:xfrm rot="5400000" flipH="1">
              <a:off x="905844" y="4064540"/>
              <a:ext cx="220500" cy="328500"/>
            </a:xfrm>
            <a:prstGeom prst="curvedConnector3">
              <a:avLst>
                <a:gd name="adj1" fmla="val 51911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1799" name="Google Shape;1799;p144"/>
          <p:cNvGrpSpPr/>
          <p:nvPr/>
        </p:nvGrpSpPr>
        <p:grpSpPr>
          <a:xfrm>
            <a:off x="7537074" y="3959022"/>
            <a:ext cx="842700" cy="1638300"/>
            <a:chOff x="7478671" y="1969421"/>
            <a:chExt cx="842700" cy="1638300"/>
          </a:xfrm>
        </p:grpSpPr>
        <p:sp>
          <p:nvSpPr>
            <p:cNvPr id="1800" name="Google Shape;1800;p144"/>
            <p:cNvSpPr/>
            <p:nvPr/>
          </p:nvSpPr>
          <p:spPr>
            <a:xfrm>
              <a:off x="7478671" y="1969421"/>
              <a:ext cx="842700" cy="1638300"/>
            </a:xfrm>
            <a:prstGeom prst="rect">
              <a:avLst/>
            </a:prstGeom>
            <a:solidFill>
              <a:srgbClr val="73FBA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0"/>
                </a:srgbClr>
              </a:outerShdw>
            </a:effectLst>
          </p:spPr>
          <p:txBody>
            <a:bodyPr spcFirstLastPara="1" wrap="square" lIns="116600" tIns="0" rIns="116600" bIns="58300" anchor="ctr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srgbClr val="000000"/>
                </a:buClr>
                <a:buSzPts val="375"/>
              </a:pPr>
              <a:r>
                <a:rPr lang="en-US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grpSp>
          <p:nvGrpSpPr>
            <p:cNvPr id="1801" name="Google Shape;1801;p144"/>
            <p:cNvGrpSpPr/>
            <p:nvPr/>
          </p:nvGrpSpPr>
          <p:grpSpPr>
            <a:xfrm>
              <a:off x="7610282" y="2193158"/>
              <a:ext cx="552418" cy="519116"/>
              <a:chOff x="8131740" y="4009317"/>
              <a:chExt cx="552418" cy="692154"/>
            </a:xfrm>
          </p:grpSpPr>
          <p:grpSp>
            <p:nvGrpSpPr>
              <p:cNvPr id="1802" name="Google Shape;1802;p144"/>
              <p:cNvGrpSpPr/>
              <p:nvPr/>
            </p:nvGrpSpPr>
            <p:grpSpPr>
              <a:xfrm>
                <a:off x="8131740" y="4009317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03" name="Google Shape;1803;p144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04" name="Google Shape;1804;p144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  <p:cxnSp>
              <p:nvCxnSpPr>
                <p:cNvPr id="1805" name="Google Shape;1805;p144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</p:grpSp>
          <p:grpSp>
            <p:nvGrpSpPr>
              <p:cNvPr id="1806" name="Google Shape;1806;p144"/>
              <p:cNvGrpSpPr/>
              <p:nvPr/>
            </p:nvGrpSpPr>
            <p:grpSpPr>
              <a:xfrm>
                <a:off x="8132483" y="4472882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07" name="Google Shape;1807;p144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08" name="Google Shape;1808;p144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  <p:cxnSp>
              <p:nvCxnSpPr>
                <p:cNvPr id="1809" name="Google Shape;1809;p144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</p:grpSp>
        </p:grpSp>
        <p:grpSp>
          <p:nvGrpSpPr>
            <p:cNvPr id="1810" name="Google Shape;1810;p144"/>
            <p:cNvGrpSpPr/>
            <p:nvPr/>
          </p:nvGrpSpPr>
          <p:grpSpPr>
            <a:xfrm>
              <a:off x="7611025" y="2888732"/>
              <a:ext cx="552418" cy="519116"/>
              <a:chOff x="8131740" y="4009317"/>
              <a:chExt cx="552418" cy="692154"/>
            </a:xfrm>
          </p:grpSpPr>
          <p:grpSp>
            <p:nvGrpSpPr>
              <p:cNvPr id="1811" name="Google Shape;1811;p144"/>
              <p:cNvGrpSpPr/>
              <p:nvPr/>
            </p:nvGrpSpPr>
            <p:grpSpPr>
              <a:xfrm>
                <a:off x="8131740" y="4009317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12" name="Google Shape;1812;p144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13" name="Google Shape;1813;p144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  <p:cxnSp>
              <p:nvCxnSpPr>
                <p:cNvPr id="1814" name="Google Shape;1814;p144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</p:grpSp>
          <p:grpSp>
            <p:nvGrpSpPr>
              <p:cNvPr id="1815" name="Google Shape;1815;p144"/>
              <p:cNvGrpSpPr/>
              <p:nvPr/>
            </p:nvGrpSpPr>
            <p:grpSpPr>
              <a:xfrm>
                <a:off x="8132483" y="4472882"/>
                <a:ext cx="551675" cy="228589"/>
                <a:chOff x="7660968" y="1751777"/>
                <a:chExt cx="1040700" cy="450600"/>
              </a:xfrm>
            </p:grpSpPr>
            <p:sp>
              <p:nvSpPr>
                <p:cNvPr id="1816" name="Google Shape;1816;p144"/>
                <p:cNvSpPr/>
                <p:nvPr/>
              </p:nvSpPr>
              <p:spPr>
                <a:xfrm>
                  <a:off x="7660968" y="1751777"/>
                  <a:ext cx="1040700" cy="4506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120000" y="2181"/>
                      </a:lnTo>
                      <a:lnTo>
                        <a:pt x="119055" y="120000"/>
                      </a:lnTo>
                      <a:lnTo>
                        <a:pt x="1889" y="117818"/>
                      </a:lnTo>
                    </a:path>
                  </a:pathLst>
                </a:cu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25"/>
                  </a:pPr>
                  <a:endParaRPr sz="1125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17" name="Google Shape;1817;p144"/>
                <p:cNvCxnSpPr/>
                <p:nvPr/>
              </p:nvCxnSpPr>
              <p:spPr>
                <a:xfrm>
                  <a:off x="8501629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  <p:cxnSp>
              <p:nvCxnSpPr>
                <p:cNvPr id="1818" name="Google Shape;1818;p144"/>
                <p:cNvCxnSpPr/>
                <p:nvPr/>
              </p:nvCxnSpPr>
              <p:spPr>
                <a:xfrm>
                  <a:off x="8268933" y="1751777"/>
                  <a:ext cx="0" cy="450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0000" dir="5400000" rotWithShape="0">
                    <a:srgbClr val="000000">
                      <a:alpha val="36860"/>
                    </a:srgbClr>
                  </a:outerShdw>
                </a:effectLst>
              </p:spPr>
            </p:cxnSp>
          </p:grpSp>
        </p:grpSp>
      </p:grpSp>
      <p:cxnSp>
        <p:nvCxnSpPr>
          <p:cNvPr id="1819" name="Google Shape;1819;p144"/>
          <p:cNvCxnSpPr>
            <a:endCxn id="1700" idx="1"/>
          </p:cNvCxnSpPr>
          <p:nvPr/>
        </p:nvCxnSpPr>
        <p:spPr>
          <a:xfrm rot="10800000" flipH="1">
            <a:off x="1386502" y="4747784"/>
            <a:ext cx="348300" cy="9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820" name="Google Shape;1820;p144"/>
          <p:cNvCxnSpPr>
            <a:stCxn id="1703" idx="3"/>
            <a:endCxn id="1706" idx="1"/>
          </p:cNvCxnSpPr>
          <p:nvPr/>
        </p:nvCxnSpPr>
        <p:spPr>
          <a:xfrm>
            <a:off x="4322902" y="4753065"/>
            <a:ext cx="326100" cy="6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821" name="Google Shape;1821;p144"/>
          <p:cNvCxnSpPr>
            <a:stCxn id="1705" idx="3"/>
            <a:endCxn id="1709" idx="1"/>
          </p:cNvCxnSpPr>
          <p:nvPr/>
        </p:nvCxnSpPr>
        <p:spPr>
          <a:xfrm>
            <a:off x="5773540" y="4767880"/>
            <a:ext cx="304800" cy="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822" name="Google Shape;1822;p144"/>
          <p:cNvCxnSpPr>
            <a:stCxn id="1709" idx="3"/>
            <a:endCxn id="1800" idx="1"/>
          </p:cNvCxnSpPr>
          <p:nvPr/>
        </p:nvCxnSpPr>
        <p:spPr>
          <a:xfrm>
            <a:off x="7202602" y="4768224"/>
            <a:ext cx="334500" cy="9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823" name="Google Shape;1823;p144"/>
          <p:cNvCxnSpPr>
            <a:stCxn id="1699" idx="3"/>
            <a:endCxn id="1703" idx="1"/>
          </p:cNvCxnSpPr>
          <p:nvPr/>
        </p:nvCxnSpPr>
        <p:spPr>
          <a:xfrm rot="10800000" flipH="1">
            <a:off x="2859282" y="4753100"/>
            <a:ext cx="339300" cy="3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824" name="Google Shape;1824;p144"/>
          <p:cNvSpPr txBox="1"/>
          <p:nvPr/>
        </p:nvSpPr>
        <p:spPr>
          <a:xfrm>
            <a:off x="360948" y="3497357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/>
          </a:p>
        </p:txBody>
      </p:sp>
      <p:sp>
        <p:nvSpPr>
          <p:cNvPr id="1825" name="Google Shape;1825;p144"/>
          <p:cNvSpPr txBox="1"/>
          <p:nvPr/>
        </p:nvSpPr>
        <p:spPr>
          <a:xfrm>
            <a:off x="7311951" y="3493577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/>
          </a:p>
        </p:txBody>
      </p:sp>
      <p:sp>
        <p:nvSpPr>
          <p:cNvPr id="1826" name="Google Shape;1826;p144"/>
          <p:cNvSpPr/>
          <p:nvPr/>
        </p:nvSpPr>
        <p:spPr>
          <a:xfrm rot="5400000">
            <a:off x="4361847" y="1041253"/>
            <a:ext cx="213600" cy="5467800"/>
          </a:xfrm>
          <a:prstGeom prst="leftBrace">
            <a:avLst>
              <a:gd name="adj1" fmla="val 43551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44"/>
          <p:cNvSpPr txBox="1"/>
          <p:nvPr/>
        </p:nvSpPr>
        <p:spPr>
          <a:xfrm>
            <a:off x="2676026" y="3358712"/>
            <a:ext cx="35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3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Programmable Match-Action Pipeline</a:t>
            </a:r>
            <a:endParaRPr/>
          </a:p>
        </p:txBody>
      </p:sp>
      <p:grpSp>
        <p:nvGrpSpPr>
          <p:cNvPr id="1828" name="Google Shape;1828;p144"/>
          <p:cNvGrpSpPr/>
          <p:nvPr/>
        </p:nvGrpSpPr>
        <p:grpSpPr>
          <a:xfrm>
            <a:off x="141256" y="3990548"/>
            <a:ext cx="556540" cy="77792"/>
            <a:chOff x="503996" y="2137991"/>
            <a:chExt cx="1266303" cy="177000"/>
          </a:xfrm>
        </p:grpSpPr>
        <p:sp>
          <p:nvSpPr>
            <p:cNvPr id="1829" name="Google Shape;1829;p144"/>
            <p:cNvSpPr/>
            <p:nvPr/>
          </p:nvSpPr>
          <p:spPr>
            <a:xfrm>
              <a:off x="503996" y="2137991"/>
              <a:ext cx="1266300" cy="177000"/>
            </a:xfrm>
            <a:prstGeom prst="rect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44"/>
            <p:cNvSpPr/>
            <p:nvPr/>
          </p:nvSpPr>
          <p:spPr>
            <a:xfrm>
              <a:off x="1617899" y="2137991"/>
              <a:ext cx="152400" cy="177000"/>
            </a:xfrm>
            <a:prstGeom prst="rect">
              <a:avLst/>
            </a:prstGeom>
            <a:solidFill>
              <a:srgbClr val="FF9B2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44"/>
            <p:cNvSpPr/>
            <p:nvPr/>
          </p:nvSpPr>
          <p:spPr>
            <a:xfrm>
              <a:off x="1465499" y="2137991"/>
              <a:ext cx="152400" cy="177000"/>
            </a:xfrm>
            <a:prstGeom prst="rect">
              <a:avLst/>
            </a:prstGeom>
            <a:solidFill>
              <a:srgbClr val="008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44"/>
            <p:cNvSpPr/>
            <p:nvPr/>
          </p:nvSpPr>
          <p:spPr>
            <a:xfrm>
              <a:off x="1313099" y="2137991"/>
              <a:ext cx="152400" cy="1770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44"/>
            <p:cNvSpPr/>
            <p:nvPr/>
          </p:nvSpPr>
          <p:spPr>
            <a:xfrm>
              <a:off x="1160699" y="2137991"/>
              <a:ext cx="152400" cy="1770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144"/>
          <p:cNvGrpSpPr/>
          <p:nvPr/>
        </p:nvGrpSpPr>
        <p:grpSpPr>
          <a:xfrm>
            <a:off x="7283984" y="4305019"/>
            <a:ext cx="66900" cy="434022"/>
            <a:chOff x="7261772" y="3472131"/>
            <a:chExt cx="66900" cy="434022"/>
          </a:xfrm>
        </p:grpSpPr>
        <p:sp>
          <p:nvSpPr>
            <p:cNvPr id="1835" name="Google Shape;1835;p144"/>
            <p:cNvSpPr/>
            <p:nvPr/>
          </p:nvSpPr>
          <p:spPr>
            <a:xfrm>
              <a:off x="7261772" y="3472131"/>
              <a:ext cx="66900" cy="777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44"/>
            <p:cNvSpPr/>
            <p:nvPr/>
          </p:nvSpPr>
          <p:spPr>
            <a:xfrm>
              <a:off x="7261772" y="3646952"/>
              <a:ext cx="66900" cy="77700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44"/>
            <p:cNvSpPr/>
            <p:nvPr/>
          </p:nvSpPr>
          <p:spPr>
            <a:xfrm>
              <a:off x="7261772" y="3828453"/>
              <a:ext cx="66900" cy="777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p144"/>
          <p:cNvGrpSpPr/>
          <p:nvPr/>
        </p:nvGrpSpPr>
        <p:grpSpPr>
          <a:xfrm>
            <a:off x="1591746" y="4116775"/>
            <a:ext cx="66980" cy="810555"/>
            <a:chOff x="2682199" y="3319032"/>
            <a:chExt cx="152400" cy="1844267"/>
          </a:xfrm>
        </p:grpSpPr>
        <p:sp>
          <p:nvSpPr>
            <p:cNvPr id="1839" name="Google Shape;1839;p144"/>
            <p:cNvSpPr/>
            <p:nvPr/>
          </p:nvSpPr>
          <p:spPr>
            <a:xfrm>
              <a:off x="2682199" y="3319032"/>
              <a:ext cx="152400" cy="177000"/>
            </a:xfrm>
            <a:prstGeom prst="rect">
              <a:avLst/>
            </a:prstGeom>
            <a:solidFill>
              <a:srgbClr val="FF9B2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44"/>
            <p:cNvSpPr/>
            <p:nvPr/>
          </p:nvSpPr>
          <p:spPr>
            <a:xfrm>
              <a:off x="2682199" y="3861354"/>
              <a:ext cx="152400" cy="177000"/>
            </a:xfrm>
            <a:prstGeom prst="rect">
              <a:avLst/>
            </a:prstGeom>
            <a:solidFill>
              <a:srgbClr val="008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44"/>
            <p:cNvSpPr/>
            <p:nvPr/>
          </p:nvSpPr>
          <p:spPr>
            <a:xfrm>
              <a:off x="2682199" y="4433320"/>
              <a:ext cx="152400" cy="1770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44"/>
            <p:cNvSpPr/>
            <p:nvPr/>
          </p:nvSpPr>
          <p:spPr>
            <a:xfrm>
              <a:off x="2682199" y="4986299"/>
              <a:ext cx="152400" cy="1770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3" name="Google Shape;1843;p144"/>
          <p:cNvGrpSpPr/>
          <p:nvPr/>
        </p:nvGrpSpPr>
        <p:grpSpPr>
          <a:xfrm>
            <a:off x="2996050" y="4068471"/>
            <a:ext cx="66980" cy="979658"/>
            <a:chOff x="4743832" y="3340154"/>
            <a:chExt cx="152400" cy="2229028"/>
          </a:xfrm>
        </p:grpSpPr>
        <p:grpSp>
          <p:nvGrpSpPr>
            <p:cNvPr id="1844" name="Google Shape;1844;p144"/>
            <p:cNvGrpSpPr/>
            <p:nvPr/>
          </p:nvGrpSpPr>
          <p:grpSpPr>
            <a:xfrm>
              <a:off x="4743832" y="3340154"/>
              <a:ext cx="152400" cy="1396308"/>
              <a:chOff x="2682199" y="3319032"/>
              <a:chExt cx="152400" cy="1396308"/>
            </a:xfrm>
          </p:grpSpPr>
          <p:sp>
            <p:nvSpPr>
              <p:cNvPr id="1845" name="Google Shape;1845;p144"/>
              <p:cNvSpPr/>
              <p:nvPr/>
            </p:nvSpPr>
            <p:spPr>
              <a:xfrm>
                <a:off x="2682199" y="3319032"/>
                <a:ext cx="152400" cy="1770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44"/>
              <p:cNvSpPr/>
              <p:nvPr/>
            </p:nvSpPr>
            <p:spPr>
              <a:xfrm>
                <a:off x="2682199" y="3716850"/>
                <a:ext cx="152400" cy="177000"/>
              </a:xfrm>
              <a:prstGeom prst="rect">
                <a:avLst/>
              </a:prstGeom>
              <a:solidFill>
                <a:srgbClr val="C0504D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44"/>
              <p:cNvSpPr/>
              <p:nvPr/>
            </p:nvSpPr>
            <p:spPr>
              <a:xfrm>
                <a:off x="2682199" y="4129864"/>
                <a:ext cx="152400" cy="1770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44"/>
              <p:cNvSpPr/>
              <p:nvPr/>
            </p:nvSpPr>
            <p:spPr>
              <a:xfrm>
                <a:off x="2682199" y="4538340"/>
                <a:ext cx="152400" cy="177000"/>
              </a:xfrm>
              <a:prstGeom prst="rect">
                <a:avLst/>
              </a:prstGeom>
              <a:solidFill>
                <a:schemeClr val="accent4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9" name="Google Shape;1849;p144"/>
            <p:cNvSpPr/>
            <p:nvPr/>
          </p:nvSpPr>
          <p:spPr>
            <a:xfrm>
              <a:off x="4743832" y="4994364"/>
              <a:ext cx="152400" cy="177000"/>
            </a:xfrm>
            <a:prstGeom prst="rect">
              <a:avLst/>
            </a:prstGeom>
            <a:solidFill>
              <a:srgbClr val="F4F3E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44"/>
            <p:cNvSpPr/>
            <p:nvPr/>
          </p:nvSpPr>
          <p:spPr>
            <a:xfrm>
              <a:off x="4743832" y="5392182"/>
              <a:ext cx="152400" cy="177000"/>
            </a:xfrm>
            <a:prstGeom prst="rect">
              <a:avLst/>
            </a:prstGeom>
            <a:solidFill>
              <a:srgbClr val="008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1" name="Google Shape;1851;p144"/>
          <p:cNvSpPr/>
          <p:nvPr/>
        </p:nvSpPr>
        <p:spPr>
          <a:xfrm>
            <a:off x="3197503" y="3950597"/>
            <a:ext cx="1133400" cy="1620300"/>
          </a:xfrm>
          <a:prstGeom prst="rect">
            <a:avLst/>
          </a:prstGeom>
          <a:solidFill>
            <a:schemeClr val="dk1">
              <a:alpha val="52550"/>
            </a:scheme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48"/>
            </a:pPr>
            <a:endParaRPr sz="74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44"/>
          <p:cNvSpPr/>
          <p:nvPr/>
        </p:nvSpPr>
        <p:spPr>
          <a:xfrm>
            <a:off x="1735232" y="3946317"/>
            <a:ext cx="1126800" cy="1607100"/>
          </a:xfrm>
          <a:prstGeom prst="rect">
            <a:avLst/>
          </a:prstGeom>
          <a:solidFill>
            <a:schemeClr val="dk1">
              <a:alpha val="52550"/>
            </a:scheme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48"/>
            </a:pPr>
            <a:endParaRPr sz="74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44"/>
          <p:cNvSpPr/>
          <p:nvPr/>
        </p:nvSpPr>
        <p:spPr>
          <a:xfrm>
            <a:off x="4643159" y="3960469"/>
            <a:ext cx="1121400" cy="1615200"/>
          </a:xfrm>
          <a:prstGeom prst="rect">
            <a:avLst/>
          </a:prstGeom>
          <a:solidFill>
            <a:schemeClr val="dk1">
              <a:alpha val="52550"/>
            </a:scheme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48"/>
            </a:pPr>
            <a:endParaRPr sz="74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44"/>
          <p:cNvSpPr/>
          <p:nvPr/>
        </p:nvSpPr>
        <p:spPr>
          <a:xfrm>
            <a:off x="6076442" y="3965967"/>
            <a:ext cx="1125900" cy="1604100"/>
          </a:xfrm>
          <a:prstGeom prst="rect">
            <a:avLst/>
          </a:prstGeom>
          <a:solidFill>
            <a:schemeClr val="dk1">
              <a:alpha val="52550"/>
            </a:scheme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748"/>
            </a:pPr>
            <a:endParaRPr sz="74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5" name="Google Shape;1855;p144"/>
          <p:cNvGrpSpPr/>
          <p:nvPr/>
        </p:nvGrpSpPr>
        <p:grpSpPr>
          <a:xfrm>
            <a:off x="4470006" y="4157633"/>
            <a:ext cx="66980" cy="804817"/>
            <a:chOff x="4743832" y="3737972"/>
            <a:chExt cx="152400" cy="1831210"/>
          </a:xfrm>
        </p:grpSpPr>
        <p:grpSp>
          <p:nvGrpSpPr>
            <p:cNvPr id="1856" name="Google Shape;1856;p144"/>
            <p:cNvGrpSpPr/>
            <p:nvPr/>
          </p:nvGrpSpPr>
          <p:grpSpPr>
            <a:xfrm>
              <a:off x="4743832" y="3737972"/>
              <a:ext cx="152400" cy="590014"/>
              <a:chOff x="2682199" y="3716850"/>
              <a:chExt cx="152400" cy="590014"/>
            </a:xfrm>
          </p:grpSpPr>
          <p:sp>
            <p:nvSpPr>
              <p:cNvPr id="1857" name="Google Shape;1857;p144"/>
              <p:cNvSpPr/>
              <p:nvPr/>
            </p:nvSpPr>
            <p:spPr>
              <a:xfrm>
                <a:off x="2682199" y="3716850"/>
                <a:ext cx="152400" cy="177000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144"/>
              <p:cNvSpPr/>
              <p:nvPr/>
            </p:nvSpPr>
            <p:spPr>
              <a:xfrm>
                <a:off x="2682199" y="4129864"/>
                <a:ext cx="152400" cy="177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9" name="Google Shape;1859;p144"/>
            <p:cNvSpPr/>
            <p:nvPr/>
          </p:nvSpPr>
          <p:spPr>
            <a:xfrm>
              <a:off x="4743832" y="4994364"/>
              <a:ext cx="152400" cy="177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44"/>
            <p:cNvSpPr/>
            <p:nvPr/>
          </p:nvSpPr>
          <p:spPr>
            <a:xfrm>
              <a:off x="4743832" y="5392182"/>
              <a:ext cx="152400" cy="177000"/>
            </a:xfrm>
            <a:prstGeom prst="rect">
              <a:avLst/>
            </a:prstGeom>
            <a:solidFill>
              <a:srgbClr val="CCC0D9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1" name="Google Shape;1861;p144"/>
          <p:cNvGrpSpPr/>
          <p:nvPr/>
        </p:nvGrpSpPr>
        <p:grpSpPr>
          <a:xfrm>
            <a:off x="5833280" y="4134894"/>
            <a:ext cx="66980" cy="979658"/>
            <a:chOff x="4743832" y="3340154"/>
            <a:chExt cx="152400" cy="2229028"/>
          </a:xfrm>
        </p:grpSpPr>
        <p:grpSp>
          <p:nvGrpSpPr>
            <p:cNvPr id="1862" name="Google Shape;1862;p144"/>
            <p:cNvGrpSpPr/>
            <p:nvPr/>
          </p:nvGrpSpPr>
          <p:grpSpPr>
            <a:xfrm>
              <a:off x="4743832" y="3340154"/>
              <a:ext cx="152400" cy="987832"/>
              <a:chOff x="2682199" y="3319032"/>
              <a:chExt cx="152400" cy="987832"/>
            </a:xfrm>
          </p:grpSpPr>
          <p:sp>
            <p:nvSpPr>
              <p:cNvPr id="1863" name="Google Shape;1863;p144"/>
              <p:cNvSpPr/>
              <p:nvPr/>
            </p:nvSpPr>
            <p:spPr>
              <a:xfrm>
                <a:off x="2682199" y="3319032"/>
                <a:ext cx="152400" cy="177000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144"/>
              <p:cNvSpPr/>
              <p:nvPr/>
            </p:nvSpPr>
            <p:spPr>
              <a:xfrm>
                <a:off x="2682199" y="3716850"/>
                <a:ext cx="152400" cy="1770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144"/>
              <p:cNvSpPr/>
              <p:nvPr/>
            </p:nvSpPr>
            <p:spPr>
              <a:xfrm>
                <a:off x="2682199" y="4129864"/>
                <a:ext cx="152400" cy="177000"/>
              </a:xfrm>
              <a:prstGeom prst="rect">
                <a:avLst/>
              </a:prstGeom>
              <a:solidFill>
                <a:srgbClr val="3366F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51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748"/>
                </a:pPr>
                <a:endParaRPr sz="748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6" name="Google Shape;1866;p144"/>
            <p:cNvSpPr/>
            <p:nvPr/>
          </p:nvSpPr>
          <p:spPr>
            <a:xfrm>
              <a:off x="4743832" y="4994364"/>
              <a:ext cx="152400" cy="177000"/>
            </a:xfrm>
            <a:prstGeom prst="rect">
              <a:avLst/>
            </a:prstGeom>
            <a:solidFill>
              <a:srgbClr val="FBD4B4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44"/>
            <p:cNvSpPr/>
            <p:nvPr/>
          </p:nvSpPr>
          <p:spPr>
            <a:xfrm>
              <a:off x="4743832" y="5392182"/>
              <a:ext cx="152400" cy="1770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p144"/>
          <p:cNvGrpSpPr/>
          <p:nvPr/>
        </p:nvGrpSpPr>
        <p:grpSpPr>
          <a:xfrm>
            <a:off x="7614070" y="4927268"/>
            <a:ext cx="445521" cy="79998"/>
            <a:chOff x="11652632" y="5034593"/>
            <a:chExt cx="1013700" cy="182020"/>
          </a:xfrm>
        </p:grpSpPr>
        <p:sp>
          <p:nvSpPr>
            <p:cNvPr id="1869" name="Google Shape;1869;p144"/>
            <p:cNvSpPr/>
            <p:nvPr/>
          </p:nvSpPr>
          <p:spPr>
            <a:xfrm>
              <a:off x="11652632" y="5034593"/>
              <a:ext cx="1013700" cy="181800"/>
            </a:xfrm>
            <a:prstGeom prst="rect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44"/>
            <p:cNvSpPr/>
            <p:nvPr/>
          </p:nvSpPr>
          <p:spPr>
            <a:xfrm>
              <a:off x="12513908" y="5037046"/>
              <a:ext cx="152400" cy="177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44"/>
            <p:cNvSpPr/>
            <p:nvPr/>
          </p:nvSpPr>
          <p:spPr>
            <a:xfrm>
              <a:off x="12361508" y="5039613"/>
              <a:ext cx="152400" cy="177000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44"/>
            <p:cNvSpPr/>
            <p:nvPr/>
          </p:nvSpPr>
          <p:spPr>
            <a:xfrm>
              <a:off x="12209108" y="5037046"/>
              <a:ext cx="152400" cy="177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748"/>
              </a:pPr>
              <a:endParaRPr sz="74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52"/>
          <p:cNvSpPr txBox="1">
            <a:spLocks noGrp="1"/>
          </p:cNvSpPr>
          <p:nvPr>
            <p:ph type="title"/>
          </p:nvPr>
        </p:nvSpPr>
        <p:spPr>
          <a:xfrm>
            <a:off x="152400" y="98465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/>
              <a:t>V1Model Standard Metadata</a:t>
            </a:r>
            <a:endParaRPr/>
          </a:p>
        </p:txBody>
      </p:sp>
      <p:sp>
        <p:nvSpPr>
          <p:cNvPr id="2390" name="Google Shape;2390;p152"/>
          <p:cNvSpPr txBox="1">
            <a:spLocks noGrp="1"/>
          </p:cNvSpPr>
          <p:nvPr>
            <p:ph type="sldNum" idx="12"/>
          </p:nvPr>
        </p:nvSpPr>
        <p:spPr>
          <a:xfrm>
            <a:off x="7924800" y="5784057"/>
            <a:ext cx="1066800" cy="1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/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/>
              <a:t>11</a:t>
            </a:fld>
            <a:endParaRPr/>
          </a:p>
        </p:txBody>
      </p:sp>
      <p:sp>
        <p:nvSpPr>
          <p:cNvPr id="2391" name="Google Shape;2391;p152"/>
          <p:cNvSpPr txBox="1"/>
          <p:nvPr/>
        </p:nvSpPr>
        <p:spPr>
          <a:xfrm>
            <a:off x="152400" y="1600200"/>
            <a:ext cx="4164900" cy="411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standard_metadata_t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bit&lt;9&gt;  </a:t>
            </a:r>
            <a:r>
              <a:rPr lang="en-US" sz="13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ingress_port</a:t>
            </a:r>
            <a:r>
              <a:rPr lang="en-US" sz="13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bit&lt;9&gt;  </a:t>
            </a:r>
            <a:r>
              <a:rPr lang="en-US" sz="13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egress_spec</a:t>
            </a:r>
            <a:r>
              <a:rPr lang="en-US" sz="13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bit&lt;9&gt; 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egress_port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clone_spec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instance_type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bit&lt;1&gt;  drop;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bit&lt;16&gt;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recirculate_port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packet_length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enq_timestamp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bit&lt;19&gt;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enq_qdepth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deq_timedelta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bit&lt;19&gt;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deq_qdepth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bit&lt;48&gt;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ingress_global_timestamp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bit&lt;32&gt;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lf_field_list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bit&lt;16&gt;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mcast_grp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bit&lt;1&gt; 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resubmit_flag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bit&lt;16&gt;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egress_rid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bit&lt;1&gt; 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checksum_error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2" name="Google Shape;2392;p152"/>
          <p:cNvSpPr txBox="1"/>
          <p:nvPr/>
        </p:nvSpPr>
        <p:spPr>
          <a:xfrm>
            <a:off x="4808725" y="1600200"/>
            <a:ext cx="4030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4765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ingress_port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the port on which the packet arrived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4765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egress_spec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the port to which the packet should be sent to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53"/>
          <p:cNvSpPr txBox="1">
            <a:spLocks noGrp="1"/>
          </p:cNvSpPr>
          <p:nvPr>
            <p:ph type="title"/>
          </p:nvPr>
        </p:nvSpPr>
        <p:spPr>
          <a:xfrm>
            <a:off x="152400" y="91610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SzPts val="608"/>
            </a:pPr>
            <a:r>
              <a:rPr lang="en-US" sz="2430"/>
              <a:t>P4</a:t>
            </a:r>
            <a:r>
              <a:rPr lang="en-US" sz="2430" baseline="-25000"/>
              <a:t>16</a:t>
            </a:r>
            <a:r>
              <a:rPr lang="en-US" sz="2430"/>
              <a:t> Program Template (V1Model)</a:t>
            </a:r>
            <a:endParaRPr/>
          </a:p>
        </p:txBody>
      </p:sp>
      <p:sp>
        <p:nvSpPr>
          <p:cNvPr id="2398" name="Google Shape;2398;p153"/>
          <p:cNvSpPr txBox="1">
            <a:spLocks noGrp="1"/>
          </p:cNvSpPr>
          <p:nvPr>
            <p:ph type="sldNum" idx="12"/>
          </p:nvPr>
        </p:nvSpPr>
        <p:spPr>
          <a:xfrm>
            <a:off x="7924801" y="5784058"/>
            <a:ext cx="1066799" cy="1595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>
              <a:buClr>
                <a:srgbClr val="000000"/>
              </a:buClr>
              <a:buSzPts val="350"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>
                <a:buClr>
                  <a:srgbClr val="000000"/>
                </a:buClr>
                <a:buSzPts val="350"/>
              </a:pPr>
              <a:t>12</a:t>
            </a:fld>
            <a:endParaRPr/>
          </a:p>
        </p:txBody>
      </p:sp>
      <p:sp>
        <p:nvSpPr>
          <p:cNvPr id="2399" name="Google Shape;2399;p153"/>
          <p:cNvSpPr txBox="1"/>
          <p:nvPr/>
        </p:nvSpPr>
        <p:spPr>
          <a:xfrm>
            <a:off x="152400" y="1600200"/>
            <a:ext cx="4164766" cy="411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core.p4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	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v1model.p4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	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HEADERS */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 { ... }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headers {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ethernet_t   ethernet;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ipv4_t       ipv4;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PARSER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parser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MyParser(packet_in packet,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metadata meta,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standard_metadata_t smeta)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CHECKSUM VERIFICATION */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MyVerifyChecksum(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metadata meta) {   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INGRESS PROCESSING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MyIngress(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 meta,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standard_metadata_t std_meta) {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153"/>
          <p:cNvSpPr txBox="1"/>
          <p:nvPr/>
        </p:nvSpPr>
        <p:spPr>
          <a:xfrm>
            <a:off x="4513289" y="1600200"/>
            <a:ext cx="4417200" cy="4114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EGRESS PROCESSING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MyEgress(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metadata meta,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standard_metadata_t std_meta) {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CHECKSUM UPDATE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MyComputeChecksum(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 meta) {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DEPARSER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744B8"/>
              </a:buClr>
              <a:buSzPts val="250"/>
            </a:pP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control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MyDeparser(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-US" sz="1000">
                <a:solidFill>
                  <a:srgbClr val="0744B8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metadata meta) {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C00000"/>
              </a:buClr>
              <a:buSzPts val="250"/>
            </a:pPr>
            <a:r>
              <a:rPr lang="en-US" sz="10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/* SWITCH */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V1Switch(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MyParser(),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MyVerifyChecksum(),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MyIngress(),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MyEgress(),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MyComputeChecksum(),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MyDeparser()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main;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50"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153"/>
          <p:cNvSpPr/>
          <p:nvPr/>
        </p:nvSpPr>
        <p:spPr>
          <a:xfrm>
            <a:off x="152400" y="1642600"/>
            <a:ext cx="1362900" cy="15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153"/>
          <p:cNvSpPr/>
          <p:nvPr/>
        </p:nvSpPr>
        <p:spPr>
          <a:xfrm>
            <a:off x="152400" y="1795000"/>
            <a:ext cx="1528800" cy="15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153"/>
          <p:cNvSpPr/>
          <p:nvPr/>
        </p:nvSpPr>
        <p:spPr>
          <a:xfrm>
            <a:off x="152400" y="1947400"/>
            <a:ext cx="1772400" cy="923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153"/>
          <p:cNvSpPr/>
          <p:nvPr/>
        </p:nvSpPr>
        <p:spPr>
          <a:xfrm>
            <a:off x="152400" y="2870500"/>
            <a:ext cx="3622158" cy="10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153"/>
          <p:cNvSpPr/>
          <p:nvPr/>
        </p:nvSpPr>
        <p:spPr>
          <a:xfrm>
            <a:off x="152400" y="3932200"/>
            <a:ext cx="3331800" cy="76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53"/>
          <p:cNvSpPr/>
          <p:nvPr/>
        </p:nvSpPr>
        <p:spPr>
          <a:xfrm>
            <a:off x="152400" y="4695400"/>
            <a:ext cx="3907200" cy="923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153"/>
          <p:cNvSpPr/>
          <p:nvPr/>
        </p:nvSpPr>
        <p:spPr>
          <a:xfrm>
            <a:off x="4513300" y="1642600"/>
            <a:ext cx="3836700" cy="923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153"/>
          <p:cNvSpPr/>
          <p:nvPr/>
        </p:nvSpPr>
        <p:spPr>
          <a:xfrm>
            <a:off x="4513300" y="2565700"/>
            <a:ext cx="3416400" cy="76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153"/>
          <p:cNvSpPr/>
          <p:nvPr/>
        </p:nvSpPr>
        <p:spPr>
          <a:xfrm>
            <a:off x="4513300" y="3328900"/>
            <a:ext cx="2951700" cy="76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153"/>
          <p:cNvSpPr/>
          <p:nvPr/>
        </p:nvSpPr>
        <p:spPr>
          <a:xfrm>
            <a:off x="4513300" y="4092100"/>
            <a:ext cx="1624500" cy="141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54"/>
          <p:cNvSpPr txBox="1">
            <a:spLocks noGrp="1"/>
          </p:cNvSpPr>
          <p:nvPr>
            <p:ph type="sldNum" idx="12"/>
          </p:nvPr>
        </p:nvSpPr>
        <p:spPr>
          <a:xfrm>
            <a:off x="7924800" y="5784057"/>
            <a:ext cx="1066800" cy="1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/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/>
              <a:t>13</a:t>
            </a:fld>
            <a:endParaRPr/>
          </a:p>
        </p:txBody>
      </p:sp>
      <p:sp>
        <p:nvSpPr>
          <p:cNvPr id="2417" name="Google Shape;2417;p154"/>
          <p:cNvSpPr txBox="1">
            <a:spLocks noGrp="1"/>
          </p:cNvSpPr>
          <p:nvPr>
            <p:ph type="title"/>
          </p:nvPr>
        </p:nvSpPr>
        <p:spPr>
          <a:xfrm>
            <a:off x="152400" y="91610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SzPts val="608"/>
            </a:pPr>
            <a:r>
              <a:rPr lang="en-US" sz="2430"/>
              <a:t>P4</a:t>
            </a:r>
            <a:r>
              <a:rPr lang="en-US" sz="2430" baseline="-25000"/>
              <a:t>16</a:t>
            </a:r>
            <a:r>
              <a:rPr lang="en-US" sz="2430"/>
              <a:t> Hello World (V1Model)</a:t>
            </a:r>
            <a:endParaRPr/>
          </a:p>
        </p:txBody>
      </p:sp>
      <p:sp>
        <p:nvSpPr>
          <p:cNvPr id="2418" name="Google Shape;2418;p154"/>
          <p:cNvSpPr txBox="1"/>
          <p:nvPr/>
        </p:nvSpPr>
        <p:spPr>
          <a:xfrm>
            <a:off x="152400" y="1600200"/>
            <a:ext cx="4164900" cy="4114800"/>
          </a:xfrm>
          <a:prstGeom prst="rect">
            <a:avLst/>
          </a:prstGeom>
          <a:solidFill>
            <a:srgbClr val="EEECE1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core.p4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v1model.p4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{}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{}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parser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MyParser(packet_in packet,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start {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accept;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MyVerifyChecksum(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meta) {   apply {  }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MyIngress(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(standard_metadata.ingress_port == 1)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standard_metadata.egress_spec = 2;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(standard_metadata.ingress_port == 2)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standard_metadata.egress_spec = 1;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9" name="Google Shape;2419;p154"/>
          <p:cNvSpPr txBox="1"/>
          <p:nvPr/>
        </p:nvSpPr>
        <p:spPr>
          <a:xfrm>
            <a:off x="4437089" y="1600200"/>
            <a:ext cx="4417200" cy="4114800"/>
          </a:xfrm>
          <a:prstGeom prst="rect">
            <a:avLst/>
          </a:prstGeom>
          <a:solidFill>
            <a:srgbClr val="EEECE1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MyEgress(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MyComputeChecksum(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MyDeparser(packet_out packet,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V1Switch(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MyParser(),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MyVerifyChecksum(),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MyIngress(),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MyEgress(),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MyComputeChecksum(),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MyDeparser()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main;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54"/>
          <p:cNvSpPr/>
          <p:nvPr/>
        </p:nvSpPr>
        <p:spPr>
          <a:xfrm>
            <a:off x="711175" y="4669575"/>
            <a:ext cx="3472500" cy="81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5"/>
          <p:cNvSpPr txBox="1">
            <a:spLocks noGrp="1"/>
          </p:cNvSpPr>
          <p:nvPr>
            <p:ph type="sldNum" idx="12"/>
          </p:nvPr>
        </p:nvSpPr>
        <p:spPr>
          <a:xfrm>
            <a:off x="7924800" y="5784057"/>
            <a:ext cx="1066800" cy="1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l"/>
            <a:fld id="{00000000-1234-1234-1234-123412341234}" type="slidenum">
              <a:rPr lang="en-US" sz="1400">
                <a:solidFill>
                  <a:srgbClr val="000000"/>
                </a:solidFill>
              </a:rPr>
              <a:pPr algn="l"/>
              <a:t>14</a:t>
            </a:fld>
            <a:endParaRPr/>
          </a:p>
        </p:txBody>
      </p:sp>
      <p:sp>
        <p:nvSpPr>
          <p:cNvPr id="2427" name="Google Shape;2427;p155"/>
          <p:cNvSpPr txBox="1">
            <a:spLocks noGrp="1"/>
          </p:cNvSpPr>
          <p:nvPr>
            <p:ph type="title"/>
          </p:nvPr>
        </p:nvSpPr>
        <p:spPr>
          <a:xfrm>
            <a:off x="152400" y="916100"/>
            <a:ext cx="8686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SzPts val="608"/>
            </a:pPr>
            <a:r>
              <a:rPr lang="en-US" sz="2430"/>
              <a:t>P4</a:t>
            </a:r>
            <a:r>
              <a:rPr lang="en-US" sz="2430" baseline="-25000"/>
              <a:t>16</a:t>
            </a:r>
            <a:r>
              <a:rPr lang="en-US" sz="2430"/>
              <a:t> Hello World (V1Model)</a:t>
            </a:r>
            <a:endParaRPr/>
          </a:p>
        </p:txBody>
      </p:sp>
      <p:sp>
        <p:nvSpPr>
          <p:cNvPr id="2428" name="Google Shape;2428;p155"/>
          <p:cNvSpPr txBox="1"/>
          <p:nvPr/>
        </p:nvSpPr>
        <p:spPr>
          <a:xfrm>
            <a:off x="152400" y="1600200"/>
            <a:ext cx="4164900" cy="4114800"/>
          </a:xfrm>
          <a:prstGeom prst="rect">
            <a:avLst/>
          </a:prstGeom>
          <a:solidFill>
            <a:srgbClr val="EEECE1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core.p4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v1model.p4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{}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{}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parser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MyParser(packet_in packet,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start { transition accept;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MyIngress(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set_egress_spec(bit&lt;9&gt; port)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standard_metadata.egress_spec = port;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forward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 standard_metadata.ingress_port: exact;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actions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set_egress_spec;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NoAction;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1024;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default_action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NoAction();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  forward.apply();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55"/>
          <p:cNvSpPr txBox="1"/>
          <p:nvPr/>
        </p:nvSpPr>
        <p:spPr>
          <a:xfrm>
            <a:off x="4437089" y="1600200"/>
            <a:ext cx="4417200" cy="4114800"/>
          </a:xfrm>
          <a:prstGeom prst="rect">
            <a:avLst/>
          </a:prstGeom>
          <a:solidFill>
            <a:srgbClr val="EEECE1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MyEgress(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standard_metadata_t standard_metadata)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hlink"/>
              </a:buClr>
              <a:buSzPts val="1000"/>
            </a:pPr>
            <a:r>
              <a:rPr lang="en-US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MyVerifyChecksum(</a:t>
            </a:r>
            <a:r>
              <a:rPr lang="en-US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r>
              <a:rPr lang="en-US" sz="1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metadata meta) {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 }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hlink"/>
              </a:buClr>
              <a:buSzPts val="1000"/>
            </a:pP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MyComputeChecksum(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inout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metadata meta) {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}  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FF"/>
              </a:buClr>
              <a:buSzPts val="1000"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MyDeparser(packet_out packet,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headers hdr)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000"/>
            </a:pP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000"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V1Switch( MyParser(), MyVerifyChecksum(), MyIngress(), MyEgress(), MyComputeChecksum(), MyDeparser() ) main;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0" name="Google Shape;2430;p155"/>
          <p:cNvCxnSpPr/>
          <p:nvPr/>
        </p:nvCxnSpPr>
        <p:spPr>
          <a:xfrm rot="10800000">
            <a:off x="4415702" y="4765876"/>
            <a:ext cx="461949" cy="4026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431" name="Google Shape;2431;p155"/>
          <p:cNvSpPr/>
          <p:nvPr/>
        </p:nvSpPr>
        <p:spPr>
          <a:xfrm>
            <a:off x="4200951" y="4132351"/>
            <a:ext cx="214750" cy="633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cubicBezTo>
                  <a:pt x="31892" y="90133"/>
                  <a:pt x="111464" y="18870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155"/>
          <p:cNvSpPr/>
          <p:nvPr/>
        </p:nvSpPr>
        <p:spPr>
          <a:xfrm rot="10800000" flipH="1">
            <a:off x="4200951" y="4765876"/>
            <a:ext cx="214750" cy="633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cubicBezTo>
                  <a:pt x="31892" y="90133"/>
                  <a:pt x="111464" y="18870"/>
                  <a:pt x="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155"/>
          <p:cNvSpPr/>
          <p:nvPr/>
        </p:nvSpPr>
        <p:spPr>
          <a:xfrm>
            <a:off x="438975" y="4086144"/>
            <a:ext cx="3740785" cy="1343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4" name="Google Shape;2434;p155"/>
          <p:cNvGraphicFramePr/>
          <p:nvPr/>
        </p:nvGraphicFramePr>
        <p:xfrm>
          <a:off x="4890000" y="4633038"/>
          <a:ext cx="3104100" cy="1005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Key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Action ID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Action Data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set_egress_spec ID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set_egress_spec ID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9800" y="1944489"/>
            <a:ext cx="7541419" cy="34290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5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visibility</a:t>
            </a:r>
          </a:p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9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Can detect</a:t>
            </a:r>
            <a:r>
              <a:rPr lang="en-US" altLang="zh-CN" sz="195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zh-CN" sz="19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needle-in-a-haystack</a:t>
            </a:r>
            <a:r>
              <a:rPr lang="en-US" altLang="zh-CN" sz="1950" dirty="0">
                <a:latin typeface="Tahoma" pitchFamily="34" charset="0"/>
                <a:ea typeface="Tahoma" pitchFamily="34" charset="0"/>
                <a:cs typeface="Tahoma" pitchFamily="34" charset="0"/>
              </a:rPr>
              <a:t> attacks</a:t>
            </a:r>
            <a:endParaRPr lang="en-US" sz="195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5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dynamicity</a:t>
            </a:r>
          </a:p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950" dirty="0">
                <a:latin typeface="Tahoma" pitchFamily="34" charset="0"/>
                <a:ea typeface="Tahoma" pitchFamily="34" charset="0"/>
                <a:cs typeface="Tahoma" pitchFamily="34" charset="0"/>
              </a:rPr>
              <a:t>Can respond </a:t>
            </a:r>
            <a:r>
              <a:rPr lang="en-US" sz="19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 fast as </a:t>
            </a:r>
            <a:r>
              <a:rPr lang="en-US" sz="1950" dirty="0">
                <a:latin typeface="Tahoma" pitchFamily="34" charset="0"/>
                <a:ea typeface="Tahoma" pitchFamily="34" charset="0"/>
                <a:cs typeface="Tahoma" pitchFamily="34" charset="0"/>
              </a:rPr>
              <a:t>dynamic changing attacks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50" dirty="0">
                <a:latin typeface="Tahoma" pitchFamily="34" charset="0"/>
                <a:ea typeface="Tahoma" pitchFamily="34" charset="0"/>
                <a:cs typeface="Tahoma" pitchFamily="34" charset="0"/>
              </a:rPr>
              <a:t>Scale-free defense</a:t>
            </a:r>
          </a:p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9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Naturally scales </a:t>
            </a:r>
            <a:r>
              <a:rPr lang="en-US" sz="1950" dirty="0">
                <a:latin typeface="Tahoma" pitchFamily="34" charset="0"/>
                <a:ea typeface="Tahoma" pitchFamily="34" charset="0"/>
                <a:cs typeface="Tahoma" pitchFamily="34" charset="0"/>
              </a:rPr>
              <a:t>with network size and speed</a:t>
            </a:r>
          </a:p>
          <a:p>
            <a:pPr lvl="1">
              <a:spcBef>
                <a:spcPct val="0"/>
              </a:spcBef>
              <a:defRPr/>
            </a:pPr>
            <a:r>
              <a:rPr lang="en-US" sz="165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endParaRPr lang="en-US" sz="16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0" name="Title 1"/>
          <p:cNvSpPr txBox="1">
            <a:spLocks/>
          </p:cNvSpPr>
          <p:nvPr/>
        </p:nvSpPr>
        <p:spPr>
          <a:xfrm>
            <a:off x="1135261" y="234554"/>
            <a:ext cx="6637139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Poise vs. today’s software defenses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6434005-7919-492A-A60C-1566FF9874D2}"/>
              </a:ext>
            </a:extLst>
          </p:cNvPr>
          <p:cNvSpPr/>
          <p:nvPr/>
        </p:nvSpPr>
        <p:spPr>
          <a:xfrm rot="10800000">
            <a:off x="1581150" y="1950178"/>
            <a:ext cx="457200" cy="2445545"/>
          </a:xfrm>
          <a:prstGeom prst="rightBrac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542CB8-0344-40BC-B99B-C4B8FBCF1A54}"/>
              </a:ext>
            </a:extLst>
          </p:cNvPr>
          <p:cNvSpPr txBox="1">
            <a:spLocks/>
          </p:cNvSpPr>
          <p:nvPr/>
        </p:nvSpPr>
        <p:spPr>
          <a:xfrm>
            <a:off x="-288663" y="2786842"/>
            <a:ext cx="2081478" cy="3776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sz="22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Three key </a:t>
            </a:r>
          </a:p>
          <a:p>
            <a:pPr lvl="1">
              <a:spcBef>
                <a:spcPct val="0"/>
              </a:spcBef>
              <a:defRPr/>
            </a:pPr>
            <a:r>
              <a:rPr lang="en-US" sz="2250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advantages </a:t>
            </a:r>
            <a:endParaRPr lang="en-US" sz="2250" dirty="0">
              <a:solidFill>
                <a:srgbClr val="008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AC47E3-E2F4-1D4B-ACC1-617098B8AF6F}"/>
              </a:ext>
            </a:extLst>
          </p:cNvPr>
          <p:cNvSpPr txBox="1">
            <a:spLocks/>
          </p:cNvSpPr>
          <p:nvPr/>
        </p:nvSpPr>
        <p:spPr>
          <a:xfrm>
            <a:off x="718946" y="5188818"/>
            <a:ext cx="82296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At the same time, compatible with legacy networking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723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Roadmap: The switch as a defense platform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09600" y="4343400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Step 1: Design a range of switch-based security defenses 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Switches dynamically activate the needed defenses 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Progress so far: </a:t>
            </a:r>
          </a:p>
          <a:p>
            <a:pPr marL="1171575" lvl="2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Data exfiltration via covert channels (USENIX Sec’20)</a:t>
            </a:r>
          </a:p>
          <a:p>
            <a:pPr marL="1171575" lvl="2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Access control, RDMA security (USENIX Sec’20+’22)..</a:t>
            </a: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DF9DDE-D357-7C4E-A456-01ABD7B52E8A}"/>
              </a:ext>
            </a:extLst>
          </p:cNvPr>
          <p:cNvCxnSpPr>
            <a:cxnSpLocks/>
          </p:cNvCxnSpPr>
          <p:nvPr/>
        </p:nvCxnSpPr>
        <p:spPr>
          <a:xfrm>
            <a:off x="5580366" y="3738402"/>
            <a:ext cx="1676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76B8-7BDF-BF49-80C8-82F487F9FAD7}"/>
              </a:ext>
            </a:extLst>
          </p:cNvPr>
          <p:cNvCxnSpPr/>
          <p:nvPr/>
        </p:nvCxnSpPr>
        <p:spPr>
          <a:xfrm>
            <a:off x="2138119" y="3738402"/>
            <a:ext cx="1683271" cy="1"/>
          </a:xfrm>
          <a:prstGeom prst="line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2DE9E9A-45D0-BF4B-94B0-17553A54D5D6}"/>
              </a:ext>
            </a:extLst>
          </p:cNvPr>
          <p:cNvSpPr/>
          <p:nvPr/>
        </p:nvSpPr>
        <p:spPr>
          <a:xfrm>
            <a:off x="2578259" y="3407987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16721A3-A1FF-5F48-9540-F564EE8EBE88}"/>
              </a:ext>
            </a:extLst>
          </p:cNvPr>
          <p:cNvSpPr/>
          <p:nvPr/>
        </p:nvSpPr>
        <p:spPr>
          <a:xfrm>
            <a:off x="2894325" y="3396916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8448536-6C5D-344A-B575-FF1C44BA3298}"/>
              </a:ext>
            </a:extLst>
          </p:cNvPr>
          <p:cNvSpPr/>
          <p:nvPr/>
        </p:nvSpPr>
        <p:spPr>
          <a:xfrm>
            <a:off x="3196388" y="3396916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2CAFBF-6CF7-7D49-BFB9-497AA12E56B5}"/>
              </a:ext>
            </a:extLst>
          </p:cNvPr>
          <p:cNvCxnSpPr/>
          <p:nvPr/>
        </p:nvCxnSpPr>
        <p:spPr>
          <a:xfrm>
            <a:off x="3230722" y="2727909"/>
            <a:ext cx="541930" cy="533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29CF9B-82BD-B444-8014-4C61249637B6}"/>
              </a:ext>
            </a:extLst>
          </p:cNvPr>
          <p:cNvCxnSpPr>
            <a:cxnSpLocks/>
          </p:cNvCxnSpPr>
          <p:nvPr/>
        </p:nvCxnSpPr>
        <p:spPr>
          <a:xfrm flipH="1">
            <a:off x="5617545" y="2767695"/>
            <a:ext cx="485817" cy="49644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A56B5C3-3292-8542-8263-79C2B81D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44" y="1796988"/>
            <a:ext cx="886134" cy="7217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2B7628-ACC3-2A4E-9E10-541770145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12" y="2374360"/>
            <a:ext cx="607723" cy="607723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E19CF00E-B5F2-D74C-8DD7-A411D218C218}"/>
              </a:ext>
            </a:extLst>
          </p:cNvPr>
          <p:cNvSpPr txBox="1">
            <a:spLocks/>
          </p:cNvSpPr>
          <p:nvPr/>
        </p:nvSpPr>
        <p:spPr>
          <a:xfrm>
            <a:off x="3542556" y="1192103"/>
            <a:ext cx="2447429" cy="577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Security ”apps”</a:t>
            </a:r>
          </a:p>
        </p:txBody>
      </p:sp>
      <p:pic>
        <p:nvPicPr>
          <p:cNvPr id="56" name="Picture 2" descr="ç¸å³å¾ç">
            <a:extLst>
              <a:ext uri="{FF2B5EF4-FFF2-40B4-BE49-F238E27FC236}">
                <a16:creationId xmlns:a16="http://schemas.microsoft.com/office/drawing/2014/main" id="{9C836BD0-0D88-A94D-82A9-42A772C8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85" y="1702746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ç¸å³å¾ç">
            <a:extLst>
              <a:ext uri="{FF2B5EF4-FFF2-40B4-BE49-F238E27FC236}">
                <a16:creationId xmlns:a16="http://schemas.microsoft.com/office/drawing/2014/main" id="{CDB23718-1648-9B48-B17E-83AF457D1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13364" r="8959" b="15599"/>
          <a:stretch/>
        </p:blipFill>
        <p:spPr bwMode="auto">
          <a:xfrm>
            <a:off x="5030785" y="1736852"/>
            <a:ext cx="562650" cy="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âsecurity logoâçå¾çæç´¢ç»æ">
            <a:extLst>
              <a:ext uri="{FF2B5EF4-FFF2-40B4-BE49-F238E27FC236}">
                <a16:creationId xmlns:a16="http://schemas.microsoft.com/office/drawing/2014/main" id="{FF492493-3961-474D-9755-670D686F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84" y="2214204"/>
            <a:ext cx="842264" cy="94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âfirewall logoâçå¾çæç´¢ç»æ">
            <a:extLst>
              <a:ext uri="{FF2B5EF4-FFF2-40B4-BE49-F238E27FC236}">
                <a16:creationId xmlns:a16="http://schemas.microsoft.com/office/drawing/2014/main" id="{38D52ADA-52CC-4C4A-BFCA-0A0DF1157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2441910" y="1913990"/>
            <a:ext cx="1057229" cy="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10">
            <a:extLst>
              <a:ext uri="{FF2B5EF4-FFF2-40B4-BE49-F238E27FC236}">
                <a16:creationId xmlns:a16="http://schemas.microsoft.com/office/drawing/2014/main" id="{7CC4B5F9-663C-6348-B592-E0D59BF3D57D}"/>
              </a:ext>
            </a:extLst>
          </p:cNvPr>
          <p:cNvGrpSpPr>
            <a:grpSpLocks/>
          </p:cNvGrpSpPr>
          <p:nvPr/>
        </p:nvGrpSpPr>
        <p:grpSpPr bwMode="auto">
          <a:xfrm>
            <a:off x="3827587" y="3413709"/>
            <a:ext cx="1765848" cy="649385"/>
            <a:chOff x="2423" y="2253"/>
            <a:chExt cx="257" cy="147"/>
          </a:xfrm>
        </p:grpSpPr>
        <p:sp>
          <p:nvSpPr>
            <p:cNvPr id="61" name="AutoShape 70">
              <a:extLst>
                <a:ext uri="{FF2B5EF4-FFF2-40B4-BE49-F238E27FC236}">
                  <a16:creationId xmlns:a16="http://schemas.microsoft.com/office/drawing/2014/main" id="{02DC2814-9297-4646-B20B-7A01C4DE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D4C9AB49-F283-7E47-AEBE-E237DE66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3" name="Group 13">
              <a:extLst>
                <a:ext uri="{FF2B5EF4-FFF2-40B4-BE49-F238E27FC236}">
                  <a16:creationId xmlns:a16="http://schemas.microsoft.com/office/drawing/2014/main" id="{3ACE2EB2-EA05-8549-A6F1-4264FDC77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06EF1CB3-F5FC-6B4B-8F02-CC374104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4B214832-6E80-EF44-9D21-594FA711D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08145104-9E2D-8B4F-829B-6C6A310F5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245D4D9F-8A67-3340-8395-43E2B6D42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61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28316 3.703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28177 3.7037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28298 0.0011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17</a:t>
            </a:fld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539649" y="4889140"/>
            <a:ext cx="8528152" cy="71913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Architect a wide range of defenses into network paths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Networks mitigate attacks as they route traffic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Progress so far: </a:t>
            </a: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Link flooding attacks (USENIX Sec’21) 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403225" y="139501"/>
            <a:ext cx="8207375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Roadmap: The network as a defense fleet</a:t>
            </a:r>
          </a:p>
        </p:txBody>
      </p:sp>
      <p:sp>
        <p:nvSpPr>
          <p:cNvPr id="168" name="Cloud">
            <a:extLst>
              <a:ext uri="{FF2B5EF4-FFF2-40B4-BE49-F238E27FC236}">
                <a16:creationId xmlns:a16="http://schemas.microsoft.com/office/drawing/2014/main" id="{769BFD74-B3C7-BB44-A731-58CF31241C1F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049968" y="2813049"/>
            <a:ext cx="2125663" cy="13985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0" name="Cloud">
            <a:extLst>
              <a:ext uri="{FF2B5EF4-FFF2-40B4-BE49-F238E27FC236}">
                <a16:creationId xmlns:a16="http://schemas.microsoft.com/office/drawing/2014/main" id="{3293F196-09ED-6E43-AE2A-86B5AE0585E8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593181" y="1689100"/>
            <a:ext cx="1581150" cy="9366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1" name="Cloud">
            <a:extLst>
              <a:ext uri="{FF2B5EF4-FFF2-40B4-BE49-F238E27FC236}">
                <a16:creationId xmlns:a16="http://schemas.microsoft.com/office/drawing/2014/main" id="{1B95AE36-1D48-1F45-BB76-E0102A407DB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661319" y="3133725"/>
            <a:ext cx="1619250" cy="9588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2" name="Line 7">
            <a:extLst>
              <a:ext uri="{FF2B5EF4-FFF2-40B4-BE49-F238E27FC236}">
                <a16:creationId xmlns:a16="http://schemas.microsoft.com/office/drawing/2014/main" id="{5246CE60-71E8-4F4A-A0A3-513B48808F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6469" y="2551112"/>
            <a:ext cx="801687" cy="6810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3" name="Line 8">
            <a:extLst>
              <a:ext uri="{FF2B5EF4-FFF2-40B4-BE49-F238E27FC236}">
                <a16:creationId xmlns:a16="http://schemas.microsoft.com/office/drawing/2014/main" id="{04BCEBB9-F95F-7F41-A4BB-062988BD63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72619" y="3657600"/>
            <a:ext cx="113665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4" name="Line 9">
            <a:extLst>
              <a:ext uri="{FF2B5EF4-FFF2-40B4-BE49-F238E27FC236}">
                <a16:creationId xmlns:a16="http://schemas.microsoft.com/office/drawing/2014/main" id="{9B6046A8-D204-9243-A3C1-6DBA473EA5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79069" y="2281237"/>
            <a:ext cx="1408112" cy="59848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5" name="Cloud">
            <a:extLst>
              <a:ext uri="{FF2B5EF4-FFF2-40B4-BE49-F238E27FC236}">
                <a16:creationId xmlns:a16="http://schemas.microsoft.com/office/drawing/2014/main" id="{8D52FB86-5D87-B24F-957D-60ABD62A0987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738981" y="1822450"/>
            <a:ext cx="1325563" cy="9366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6" name="Cloud">
            <a:extLst>
              <a:ext uri="{FF2B5EF4-FFF2-40B4-BE49-F238E27FC236}">
                <a16:creationId xmlns:a16="http://schemas.microsoft.com/office/drawing/2014/main" id="{39158A6B-917A-524B-A8A7-1632AEA8AE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5791994" y="1646237"/>
            <a:ext cx="1619250" cy="9588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7" name="Cloud">
            <a:extLst>
              <a:ext uri="{FF2B5EF4-FFF2-40B4-BE49-F238E27FC236}">
                <a16:creationId xmlns:a16="http://schemas.microsoft.com/office/drawing/2014/main" id="{C322B7EE-5C3D-6848-BFFB-C1E9BAC6ABF9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933406" y="2943225"/>
            <a:ext cx="1231900" cy="7302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8" name="Line 13">
            <a:extLst>
              <a:ext uri="{FF2B5EF4-FFF2-40B4-BE49-F238E27FC236}">
                <a16:creationId xmlns:a16="http://schemas.microsoft.com/office/drawing/2014/main" id="{25A9D13A-8FE4-2446-9D97-FF321608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8294" y="2227262"/>
            <a:ext cx="422275" cy="6635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9" name="Line 14">
            <a:extLst>
              <a:ext uri="{FF2B5EF4-FFF2-40B4-BE49-F238E27FC236}">
                <a16:creationId xmlns:a16="http://schemas.microsoft.com/office/drawing/2014/main" id="{C7F3E161-9685-184A-9D18-69B83936B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88931" y="2625725"/>
            <a:ext cx="652463" cy="350837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0" name="Line 15">
            <a:extLst>
              <a:ext uri="{FF2B5EF4-FFF2-40B4-BE49-F238E27FC236}">
                <a16:creationId xmlns:a16="http://schemas.microsoft.com/office/drawing/2014/main" id="{07351583-DDBA-1A4F-89F7-1D9297AC9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1731" y="2106612"/>
            <a:ext cx="563563" cy="31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1" name="Line 16">
            <a:extLst>
              <a:ext uri="{FF2B5EF4-FFF2-40B4-BE49-F238E27FC236}">
                <a16:creationId xmlns:a16="http://schemas.microsoft.com/office/drawing/2014/main" id="{C74F8200-6FAE-9E48-90B3-E663BD12B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5594" y="3541711"/>
            <a:ext cx="461962" cy="16500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2" name="Line 17">
            <a:extLst>
              <a:ext uri="{FF2B5EF4-FFF2-40B4-BE49-F238E27FC236}">
                <a16:creationId xmlns:a16="http://schemas.microsoft.com/office/drawing/2014/main" id="{D396F1B0-FC54-414C-916E-A27C5B8B3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4044" y="2420937"/>
            <a:ext cx="1109662" cy="1095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3" name="Line 18">
            <a:extLst>
              <a:ext uri="{FF2B5EF4-FFF2-40B4-BE49-F238E27FC236}">
                <a16:creationId xmlns:a16="http://schemas.microsoft.com/office/drawing/2014/main" id="{CF2BA008-4A5D-AD46-AD7D-6DA3A57BDC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53406" y="2417762"/>
            <a:ext cx="358775" cy="8509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4" name="Line 19">
            <a:extLst>
              <a:ext uri="{FF2B5EF4-FFF2-40B4-BE49-F238E27FC236}">
                <a16:creationId xmlns:a16="http://schemas.microsoft.com/office/drawing/2014/main" id="{00619323-2A39-0A43-BDA1-955478648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581" y="1770062"/>
            <a:ext cx="158750" cy="25082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5" name="Line 20">
            <a:extLst>
              <a:ext uri="{FF2B5EF4-FFF2-40B4-BE49-F238E27FC236}">
                <a16:creationId xmlns:a16="http://schemas.microsoft.com/office/drawing/2014/main" id="{8FF177B7-7881-1C48-A43E-72DE81185E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490" y="2671761"/>
            <a:ext cx="204479" cy="271463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06" name="Group 212">
            <a:extLst>
              <a:ext uri="{FF2B5EF4-FFF2-40B4-BE49-F238E27FC236}">
                <a16:creationId xmlns:a16="http://schemas.microsoft.com/office/drawing/2014/main" id="{7D72ADCA-0ADE-E644-8B4C-19C82F05A9D1}"/>
              </a:ext>
            </a:extLst>
          </p:cNvPr>
          <p:cNvGrpSpPr>
            <a:grpSpLocks/>
          </p:cNvGrpSpPr>
          <p:nvPr/>
        </p:nvGrpSpPr>
        <p:grpSpPr bwMode="auto">
          <a:xfrm>
            <a:off x="702478" y="2532062"/>
            <a:ext cx="407988" cy="233363"/>
            <a:chOff x="2423" y="2253"/>
            <a:chExt cx="257" cy="147"/>
          </a:xfrm>
        </p:grpSpPr>
        <p:sp>
          <p:nvSpPr>
            <p:cNvPr id="207" name="AutoShape 22">
              <a:extLst>
                <a:ext uri="{FF2B5EF4-FFF2-40B4-BE49-F238E27FC236}">
                  <a16:creationId xmlns:a16="http://schemas.microsoft.com/office/drawing/2014/main" id="{8F15B8DA-FE12-D145-83B6-6FFAC62E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8" name="Oval 349">
              <a:extLst>
                <a:ext uri="{FF2B5EF4-FFF2-40B4-BE49-F238E27FC236}">
                  <a16:creationId xmlns:a16="http://schemas.microsoft.com/office/drawing/2014/main" id="{38305C0B-1E82-A04D-87B9-3DFA0DB66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09" name="Group 350">
              <a:extLst>
                <a:ext uri="{FF2B5EF4-FFF2-40B4-BE49-F238E27FC236}">
                  <a16:creationId xmlns:a16="http://schemas.microsoft.com/office/drawing/2014/main" id="{00D9367E-5B7E-7F40-BFF0-1CA6B504B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10" name="Freeform 351">
                <a:extLst>
                  <a:ext uri="{FF2B5EF4-FFF2-40B4-BE49-F238E27FC236}">
                    <a16:creationId xmlns:a16="http://schemas.microsoft.com/office/drawing/2014/main" id="{58CE4B4F-A8F8-B249-A8AE-3E23301A8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Freeform 352">
                <a:extLst>
                  <a:ext uri="{FF2B5EF4-FFF2-40B4-BE49-F238E27FC236}">
                    <a16:creationId xmlns:a16="http://schemas.microsoft.com/office/drawing/2014/main" id="{955B97D2-0D6A-8347-8A54-E86258596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2" name="Freeform 353">
                <a:extLst>
                  <a:ext uri="{FF2B5EF4-FFF2-40B4-BE49-F238E27FC236}">
                    <a16:creationId xmlns:a16="http://schemas.microsoft.com/office/drawing/2014/main" id="{F318F956-CFFF-6A40-9747-EAF58EF2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3" name="Freeform 354">
                <a:extLst>
                  <a:ext uri="{FF2B5EF4-FFF2-40B4-BE49-F238E27FC236}">
                    <a16:creationId xmlns:a16="http://schemas.microsoft.com/office/drawing/2014/main" id="{CDDFC2F4-BF6C-3F4E-90F0-87F50DA18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3024FFD-1509-344B-BD77-CDED5DF1B8ED}"/>
              </a:ext>
            </a:extLst>
          </p:cNvPr>
          <p:cNvGrpSpPr>
            <a:grpSpLocks/>
          </p:cNvGrpSpPr>
          <p:nvPr/>
        </p:nvGrpSpPr>
        <p:grpSpPr bwMode="auto">
          <a:xfrm>
            <a:off x="1654978" y="2266950"/>
            <a:ext cx="407988" cy="233362"/>
            <a:chOff x="2423" y="2253"/>
            <a:chExt cx="257" cy="147"/>
          </a:xfrm>
        </p:grpSpPr>
        <p:sp>
          <p:nvSpPr>
            <p:cNvPr id="215" name="AutoShape 30">
              <a:extLst>
                <a:ext uri="{FF2B5EF4-FFF2-40B4-BE49-F238E27FC236}">
                  <a16:creationId xmlns:a16="http://schemas.microsoft.com/office/drawing/2014/main" id="{FA46706F-0003-6941-9E28-5679ED77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6" name="Oval 342">
              <a:extLst>
                <a:ext uri="{FF2B5EF4-FFF2-40B4-BE49-F238E27FC236}">
                  <a16:creationId xmlns:a16="http://schemas.microsoft.com/office/drawing/2014/main" id="{A4EC1B18-5002-7349-B30A-86EA51CEB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17" name="Group 343">
              <a:extLst>
                <a:ext uri="{FF2B5EF4-FFF2-40B4-BE49-F238E27FC236}">
                  <a16:creationId xmlns:a16="http://schemas.microsoft.com/office/drawing/2014/main" id="{B1A02F6A-8FEC-9E48-88C8-850CBC8DDC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18" name="Freeform 344">
                <a:extLst>
                  <a:ext uri="{FF2B5EF4-FFF2-40B4-BE49-F238E27FC236}">
                    <a16:creationId xmlns:a16="http://schemas.microsoft.com/office/drawing/2014/main" id="{0DF3683B-AB6C-A341-B0AF-91870CBCE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9" name="Freeform 345">
                <a:extLst>
                  <a:ext uri="{FF2B5EF4-FFF2-40B4-BE49-F238E27FC236}">
                    <a16:creationId xmlns:a16="http://schemas.microsoft.com/office/drawing/2014/main" id="{6EFC13D8-F16E-5747-9030-F43DD5B8A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0" name="Freeform 346">
                <a:extLst>
                  <a:ext uri="{FF2B5EF4-FFF2-40B4-BE49-F238E27FC236}">
                    <a16:creationId xmlns:a16="http://schemas.microsoft.com/office/drawing/2014/main" id="{2B60F4B9-7FC7-E246-B2C4-91AC945BF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1" name="Freeform 347">
                <a:extLst>
                  <a:ext uri="{FF2B5EF4-FFF2-40B4-BE49-F238E27FC236}">
                    <a16:creationId xmlns:a16="http://schemas.microsoft.com/office/drawing/2014/main" id="{CE7E3F4A-CFBC-5A48-B805-4674600D9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22" name="Group 214">
            <a:extLst>
              <a:ext uri="{FF2B5EF4-FFF2-40B4-BE49-F238E27FC236}">
                <a16:creationId xmlns:a16="http://schemas.microsoft.com/office/drawing/2014/main" id="{80FF84EC-539E-1243-8386-1E3545FE841F}"/>
              </a:ext>
            </a:extLst>
          </p:cNvPr>
          <p:cNvGrpSpPr>
            <a:grpSpLocks/>
          </p:cNvGrpSpPr>
          <p:nvPr/>
        </p:nvGrpSpPr>
        <p:grpSpPr bwMode="auto">
          <a:xfrm>
            <a:off x="713581" y="1911350"/>
            <a:ext cx="407988" cy="233362"/>
            <a:chOff x="2423" y="2253"/>
            <a:chExt cx="257" cy="147"/>
          </a:xfrm>
        </p:grpSpPr>
        <p:sp>
          <p:nvSpPr>
            <p:cNvPr id="223" name="AutoShape 38">
              <a:extLst>
                <a:ext uri="{FF2B5EF4-FFF2-40B4-BE49-F238E27FC236}">
                  <a16:creationId xmlns:a16="http://schemas.microsoft.com/office/drawing/2014/main" id="{6A7B1E68-DF30-1449-981A-2B94BF6B9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4" name="Oval 335">
              <a:extLst>
                <a:ext uri="{FF2B5EF4-FFF2-40B4-BE49-F238E27FC236}">
                  <a16:creationId xmlns:a16="http://schemas.microsoft.com/office/drawing/2014/main" id="{419D23B8-9E43-C244-92E0-FABA1EA7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25" name="Group 336">
              <a:extLst>
                <a:ext uri="{FF2B5EF4-FFF2-40B4-BE49-F238E27FC236}">
                  <a16:creationId xmlns:a16="http://schemas.microsoft.com/office/drawing/2014/main" id="{62D65ECC-E60B-0941-A328-970D528F3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26" name="Freeform 337">
                <a:extLst>
                  <a:ext uri="{FF2B5EF4-FFF2-40B4-BE49-F238E27FC236}">
                    <a16:creationId xmlns:a16="http://schemas.microsoft.com/office/drawing/2014/main" id="{13B3C51B-C08B-7C46-A9D8-7755691D2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7" name="Freeform 338">
                <a:extLst>
                  <a:ext uri="{FF2B5EF4-FFF2-40B4-BE49-F238E27FC236}">
                    <a16:creationId xmlns:a16="http://schemas.microsoft.com/office/drawing/2014/main" id="{1179AD18-FD1F-DB43-BFAC-4DBBCE464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8" name="Freeform 339">
                <a:extLst>
                  <a:ext uri="{FF2B5EF4-FFF2-40B4-BE49-F238E27FC236}">
                    <a16:creationId xmlns:a16="http://schemas.microsoft.com/office/drawing/2014/main" id="{C8B37FE9-B174-EF47-9AA6-44D382909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9" name="Freeform 340">
                <a:extLst>
                  <a:ext uri="{FF2B5EF4-FFF2-40B4-BE49-F238E27FC236}">
                    <a16:creationId xmlns:a16="http://schemas.microsoft.com/office/drawing/2014/main" id="{8A9AF982-52C2-714A-9AEB-2EC8770DD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30" name="Group 215">
            <a:extLst>
              <a:ext uri="{FF2B5EF4-FFF2-40B4-BE49-F238E27FC236}">
                <a16:creationId xmlns:a16="http://schemas.microsoft.com/office/drawing/2014/main" id="{A4C3A876-2D61-134C-B663-8CC339A7978A}"/>
              </a:ext>
            </a:extLst>
          </p:cNvPr>
          <p:cNvGrpSpPr>
            <a:grpSpLocks/>
          </p:cNvGrpSpPr>
          <p:nvPr/>
        </p:nvGrpSpPr>
        <p:grpSpPr bwMode="auto">
          <a:xfrm>
            <a:off x="7173128" y="2852737"/>
            <a:ext cx="407988" cy="233363"/>
            <a:chOff x="2423" y="2253"/>
            <a:chExt cx="257" cy="147"/>
          </a:xfrm>
        </p:grpSpPr>
        <p:sp>
          <p:nvSpPr>
            <p:cNvPr id="231" name="AutoShape 46">
              <a:extLst>
                <a:ext uri="{FF2B5EF4-FFF2-40B4-BE49-F238E27FC236}">
                  <a16:creationId xmlns:a16="http://schemas.microsoft.com/office/drawing/2014/main" id="{51CA00A3-EB0F-8141-977C-F7FA62319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2" name="Oval 328">
              <a:extLst>
                <a:ext uri="{FF2B5EF4-FFF2-40B4-BE49-F238E27FC236}">
                  <a16:creationId xmlns:a16="http://schemas.microsoft.com/office/drawing/2014/main" id="{52F75F2E-0194-BB47-9DB4-BAB3E5274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36" name="Group 329">
              <a:extLst>
                <a:ext uri="{FF2B5EF4-FFF2-40B4-BE49-F238E27FC236}">
                  <a16:creationId xmlns:a16="http://schemas.microsoft.com/office/drawing/2014/main" id="{78EA009B-42C6-F844-96C7-021EE2865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40" name="Freeform 330">
                <a:extLst>
                  <a:ext uri="{FF2B5EF4-FFF2-40B4-BE49-F238E27FC236}">
                    <a16:creationId xmlns:a16="http://schemas.microsoft.com/office/drawing/2014/main" id="{878C763A-E83E-A842-9E4C-00506D53D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2" name="Freeform 331">
                <a:extLst>
                  <a:ext uri="{FF2B5EF4-FFF2-40B4-BE49-F238E27FC236}">
                    <a16:creationId xmlns:a16="http://schemas.microsoft.com/office/drawing/2014/main" id="{E0D843C3-9720-4E4E-8DE1-992A8EDDA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7" name="Freeform 332">
                <a:extLst>
                  <a:ext uri="{FF2B5EF4-FFF2-40B4-BE49-F238E27FC236}">
                    <a16:creationId xmlns:a16="http://schemas.microsoft.com/office/drawing/2014/main" id="{5748ACEF-B0E6-3F4D-89D2-3BD7C4CB7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8" name="Freeform 333">
                <a:extLst>
                  <a:ext uri="{FF2B5EF4-FFF2-40B4-BE49-F238E27FC236}">
                    <a16:creationId xmlns:a16="http://schemas.microsoft.com/office/drawing/2014/main" id="{B7E58A27-C893-0B4C-94F4-9D2EF4CAD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59" name="Group 216">
            <a:extLst>
              <a:ext uri="{FF2B5EF4-FFF2-40B4-BE49-F238E27FC236}">
                <a16:creationId xmlns:a16="http://schemas.microsoft.com/office/drawing/2014/main" id="{7B4F57F3-9ED1-F64F-8576-2B4AD1A044C4}"/>
              </a:ext>
            </a:extLst>
          </p:cNvPr>
          <p:cNvGrpSpPr>
            <a:grpSpLocks/>
          </p:cNvGrpSpPr>
          <p:nvPr/>
        </p:nvGrpSpPr>
        <p:grpSpPr bwMode="auto">
          <a:xfrm>
            <a:off x="7739856" y="3429000"/>
            <a:ext cx="407988" cy="233362"/>
            <a:chOff x="2423" y="2253"/>
            <a:chExt cx="257" cy="147"/>
          </a:xfrm>
        </p:grpSpPr>
        <p:sp>
          <p:nvSpPr>
            <p:cNvPr id="260" name="AutoShape 54">
              <a:extLst>
                <a:ext uri="{FF2B5EF4-FFF2-40B4-BE49-F238E27FC236}">
                  <a16:creationId xmlns:a16="http://schemas.microsoft.com/office/drawing/2014/main" id="{2BA68FB6-B7F6-194E-B4C8-F821387D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1" name="Oval 321">
              <a:extLst>
                <a:ext uri="{FF2B5EF4-FFF2-40B4-BE49-F238E27FC236}">
                  <a16:creationId xmlns:a16="http://schemas.microsoft.com/office/drawing/2014/main" id="{86C6B678-7D19-9242-B9DB-61D888F9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62" name="Group 322">
              <a:extLst>
                <a:ext uri="{FF2B5EF4-FFF2-40B4-BE49-F238E27FC236}">
                  <a16:creationId xmlns:a16="http://schemas.microsoft.com/office/drawing/2014/main" id="{00E5E967-3709-F943-BDE3-C415D3309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63" name="Freeform 323">
                <a:extLst>
                  <a:ext uri="{FF2B5EF4-FFF2-40B4-BE49-F238E27FC236}">
                    <a16:creationId xmlns:a16="http://schemas.microsoft.com/office/drawing/2014/main" id="{9009DA26-A603-5341-A880-C49B0532F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4" name="Freeform 324">
                <a:extLst>
                  <a:ext uri="{FF2B5EF4-FFF2-40B4-BE49-F238E27FC236}">
                    <a16:creationId xmlns:a16="http://schemas.microsoft.com/office/drawing/2014/main" id="{EF9244AF-E9DB-5241-90FC-47543A3F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5" name="Freeform 325">
                <a:extLst>
                  <a:ext uri="{FF2B5EF4-FFF2-40B4-BE49-F238E27FC236}">
                    <a16:creationId xmlns:a16="http://schemas.microsoft.com/office/drawing/2014/main" id="{0EEFD366-22C0-D64E-918C-1B15B7E77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6" name="Freeform 326">
                <a:extLst>
                  <a:ext uri="{FF2B5EF4-FFF2-40B4-BE49-F238E27FC236}">
                    <a16:creationId xmlns:a16="http://schemas.microsoft.com/office/drawing/2014/main" id="{83FD6CA1-AE06-E944-A387-84DF4E44B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67" name="Group 217">
            <a:extLst>
              <a:ext uri="{FF2B5EF4-FFF2-40B4-BE49-F238E27FC236}">
                <a16:creationId xmlns:a16="http://schemas.microsoft.com/office/drawing/2014/main" id="{CD4DA0B0-EFEC-7B4E-A7CB-3441773692B0}"/>
              </a:ext>
            </a:extLst>
          </p:cNvPr>
          <p:cNvGrpSpPr>
            <a:grpSpLocks/>
          </p:cNvGrpSpPr>
          <p:nvPr/>
        </p:nvGrpSpPr>
        <p:grpSpPr bwMode="auto">
          <a:xfrm>
            <a:off x="3764756" y="2133600"/>
            <a:ext cx="407988" cy="233362"/>
            <a:chOff x="2423" y="2253"/>
            <a:chExt cx="257" cy="147"/>
          </a:xfrm>
        </p:grpSpPr>
        <p:sp>
          <p:nvSpPr>
            <p:cNvPr id="268" name="AutoShape 62">
              <a:extLst>
                <a:ext uri="{FF2B5EF4-FFF2-40B4-BE49-F238E27FC236}">
                  <a16:creationId xmlns:a16="http://schemas.microsoft.com/office/drawing/2014/main" id="{4E26AF4F-E14F-654C-BE81-49DAE891F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9" name="Oval 314">
              <a:extLst>
                <a:ext uri="{FF2B5EF4-FFF2-40B4-BE49-F238E27FC236}">
                  <a16:creationId xmlns:a16="http://schemas.microsoft.com/office/drawing/2014/main" id="{827B1996-15E5-D445-941A-24E065DA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70" name="Group 315">
              <a:extLst>
                <a:ext uri="{FF2B5EF4-FFF2-40B4-BE49-F238E27FC236}">
                  <a16:creationId xmlns:a16="http://schemas.microsoft.com/office/drawing/2014/main" id="{D2B1C039-4BC2-5A4D-BD9A-8EAA58488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71" name="Freeform 316">
                <a:extLst>
                  <a:ext uri="{FF2B5EF4-FFF2-40B4-BE49-F238E27FC236}">
                    <a16:creationId xmlns:a16="http://schemas.microsoft.com/office/drawing/2014/main" id="{2111D7D7-2E50-AE4A-A5C9-F248AE809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Freeform 317">
                <a:extLst>
                  <a:ext uri="{FF2B5EF4-FFF2-40B4-BE49-F238E27FC236}">
                    <a16:creationId xmlns:a16="http://schemas.microsoft.com/office/drawing/2014/main" id="{36BF2F4C-53AB-FA42-B427-85145617F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Freeform 318">
                <a:extLst>
                  <a:ext uri="{FF2B5EF4-FFF2-40B4-BE49-F238E27FC236}">
                    <a16:creationId xmlns:a16="http://schemas.microsoft.com/office/drawing/2014/main" id="{37E2D1C4-64E2-2346-AF8C-4BD53D637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Freeform 319">
                <a:extLst>
                  <a:ext uri="{FF2B5EF4-FFF2-40B4-BE49-F238E27FC236}">
                    <a16:creationId xmlns:a16="http://schemas.microsoft.com/office/drawing/2014/main" id="{3FA75C56-A5FA-FB48-872A-32D6EF660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75" name="Group 218">
            <a:extLst>
              <a:ext uri="{FF2B5EF4-FFF2-40B4-BE49-F238E27FC236}">
                <a16:creationId xmlns:a16="http://schemas.microsoft.com/office/drawing/2014/main" id="{7E7BDFBA-263C-6E45-9198-99AF529D03CE}"/>
              </a:ext>
            </a:extLst>
          </p:cNvPr>
          <p:cNvGrpSpPr>
            <a:grpSpLocks/>
          </p:cNvGrpSpPr>
          <p:nvPr/>
        </p:nvGrpSpPr>
        <p:grpSpPr bwMode="auto">
          <a:xfrm>
            <a:off x="3045628" y="3543300"/>
            <a:ext cx="407988" cy="233362"/>
            <a:chOff x="2423" y="2253"/>
            <a:chExt cx="257" cy="147"/>
          </a:xfrm>
        </p:grpSpPr>
        <p:sp>
          <p:nvSpPr>
            <p:cNvPr id="276" name="AutoShape 70">
              <a:extLst>
                <a:ext uri="{FF2B5EF4-FFF2-40B4-BE49-F238E27FC236}">
                  <a16:creationId xmlns:a16="http://schemas.microsoft.com/office/drawing/2014/main" id="{7C2AC961-89E9-A44F-A236-CD8D4C8F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7" name="Oval 307">
              <a:extLst>
                <a:ext uri="{FF2B5EF4-FFF2-40B4-BE49-F238E27FC236}">
                  <a16:creationId xmlns:a16="http://schemas.microsoft.com/office/drawing/2014/main" id="{EE21121B-E103-4948-88B0-9828B493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78" name="Group 308">
              <a:extLst>
                <a:ext uri="{FF2B5EF4-FFF2-40B4-BE49-F238E27FC236}">
                  <a16:creationId xmlns:a16="http://schemas.microsoft.com/office/drawing/2014/main" id="{7BB19ED7-37F8-9248-B0B8-8DC43A833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79" name="Freeform 309">
                <a:extLst>
                  <a:ext uri="{FF2B5EF4-FFF2-40B4-BE49-F238E27FC236}">
                    <a16:creationId xmlns:a16="http://schemas.microsoft.com/office/drawing/2014/main" id="{56190873-28BA-EC41-B471-04B3C9F0F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 310">
                <a:extLst>
                  <a:ext uri="{FF2B5EF4-FFF2-40B4-BE49-F238E27FC236}">
                    <a16:creationId xmlns:a16="http://schemas.microsoft.com/office/drawing/2014/main" id="{B8736E2E-4A0B-3C46-A715-3F02DC0CA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1" name="Freeform 311">
                <a:extLst>
                  <a:ext uri="{FF2B5EF4-FFF2-40B4-BE49-F238E27FC236}">
                    <a16:creationId xmlns:a16="http://schemas.microsoft.com/office/drawing/2014/main" id="{07098B5C-FE03-3644-807A-931A6F1B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2" name="Freeform 312">
                <a:extLst>
                  <a:ext uri="{FF2B5EF4-FFF2-40B4-BE49-F238E27FC236}">
                    <a16:creationId xmlns:a16="http://schemas.microsoft.com/office/drawing/2014/main" id="{92B4CDCA-E554-5D4D-A136-950F8F02B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83" name="Group 219">
            <a:extLst>
              <a:ext uri="{FF2B5EF4-FFF2-40B4-BE49-F238E27FC236}">
                <a16:creationId xmlns:a16="http://schemas.microsoft.com/office/drawing/2014/main" id="{2B39BF96-8B82-5545-A2F6-4205D5EF4EB8}"/>
              </a:ext>
            </a:extLst>
          </p:cNvPr>
          <p:cNvGrpSpPr>
            <a:grpSpLocks/>
          </p:cNvGrpSpPr>
          <p:nvPr/>
        </p:nvGrpSpPr>
        <p:grpSpPr bwMode="auto">
          <a:xfrm>
            <a:off x="5665003" y="2116137"/>
            <a:ext cx="407988" cy="233363"/>
            <a:chOff x="2423" y="2253"/>
            <a:chExt cx="257" cy="147"/>
          </a:xfrm>
        </p:grpSpPr>
        <p:sp>
          <p:nvSpPr>
            <p:cNvPr id="284" name="AutoShape 78">
              <a:extLst>
                <a:ext uri="{FF2B5EF4-FFF2-40B4-BE49-F238E27FC236}">
                  <a16:creationId xmlns:a16="http://schemas.microsoft.com/office/drawing/2014/main" id="{95EC01A0-5100-1C4B-8B9F-528A01A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5" name="Oval 300">
              <a:extLst>
                <a:ext uri="{FF2B5EF4-FFF2-40B4-BE49-F238E27FC236}">
                  <a16:creationId xmlns:a16="http://schemas.microsoft.com/office/drawing/2014/main" id="{AAC4C3DD-9489-6A4D-B09C-471A7354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86" name="Group 301">
              <a:extLst>
                <a:ext uri="{FF2B5EF4-FFF2-40B4-BE49-F238E27FC236}">
                  <a16:creationId xmlns:a16="http://schemas.microsoft.com/office/drawing/2014/main" id="{293C299F-6D38-ED49-822D-094BDAC77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87" name="Freeform 302">
                <a:extLst>
                  <a:ext uri="{FF2B5EF4-FFF2-40B4-BE49-F238E27FC236}">
                    <a16:creationId xmlns:a16="http://schemas.microsoft.com/office/drawing/2014/main" id="{BF3483A9-395F-BE42-9503-33FE26E9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Freeform 303">
                <a:extLst>
                  <a:ext uri="{FF2B5EF4-FFF2-40B4-BE49-F238E27FC236}">
                    <a16:creationId xmlns:a16="http://schemas.microsoft.com/office/drawing/2014/main" id="{01231EC8-18BA-1546-A6E4-3F1387AC6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9" name="Freeform 304">
                <a:extLst>
                  <a:ext uri="{FF2B5EF4-FFF2-40B4-BE49-F238E27FC236}">
                    <a16:creationId xmlns:a16="http://schemas.microsoft.com/office/drawing/2014/main" id="{13048C59-8AA3-3244-8F22-71161188C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Freeform 305">
                <a:extLst>
                  <a:ext uri="{FF2B5EF4-FFF2-40B4-BE49-F238E27FC236}">
                    <a16:creationId xmlns:a16="http://schemas.microsoft.com/office/drawing/2014/main" id="{4298D6DE-9D9F-AD47-9413-44F0DBA88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91" name="Group 220">
            <a:extLst>
              <a:ext uri="{FF2B5EF4-FFF2-40B4-BE49-F238E27FC236}">
                <a16:creationId xmlns:a16="http://schemas.microsoft.com/office/drawing/2014/main" id="{6C7B8D47-6B31-2443-BA05-399D87FD0062}"/>
              </a:ext>
            </a:extLst>
          </p:cNvPr>
          <p:cNvGrpSpPr>
            <a:grpSpLocks/>
          </p:cNvGrpSpPr>
          <p:nvPr/>
        </p:nvGrpSpPr>
        <p:grpSpPr bwMode="auto">
          <a:xfrm>
            <a:off x="7223928" y="1971675"/>
            <a:ext cx="407988" cy="233362"/>
            <a:chOff x="2423" y="2253"/>
            <a:chExt cx="257" cy="147"/>
          </a:xfrm>
        </p:grpSpPr>
        <p:sp>
          <p:nvSpPr>
            <p:cNvPr id="292" name="AutoShape 94">
              <a:extLst>
                <a:ext uri="{FF2B5EF4-FFF2-40B4-BE49-F238E27FC236}">
                  <a16:creationId xmlns:a16="http://schemas.microsoft.com/office/drawing/2014/main" id="{04872603-DABB-AE4E-AE35-F38EA09D6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3" name="Oval 293">
              <a:extLst>
                <a:ext uri="{FF2B5EF4-FFF2-40B4-BE49-F238E27FC236}">
                  <a16:creationId xmlns:a16="http://schemas.microsoft.com/office/drawing/2014/main" id="{0111C6FD-7A83-FA44-8498-1982DB38F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94" name="Group 294">
              <a:extLst>
                <a:ext uri="{FF2B5EF4-FFF2-40B4-BE49-F238E27FC236}">
                  <a16:creationId xmlns:a16="http://schemas.microsoft.com/office/drawing/2014/main" id="{A763EEB4-28BD-C542-8A14-1CD555E0C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295" name="Freeform 295">
                <a:extLst>
                  <a:ext uri="{FF2B5EF4-FFF2-40B4-BE49-F238E27FC236}">
                    <a16:creationId xmlns:a16="http://schemas.microsoft.com/office/drawing/2014/main" id="{C83D163B-5256-8945-AA94-64DD5F4D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6" name="Freeform 296">
                <a:extLst>
                  <a:ext uri="{FF2B5EF4-FFF2-40B4-BE49-F238E27FC236}">
                    <a16:creationId xmlns:a16="http://schemas.microsoft.com/office/drawing/2014/main" id="{BB7C5790-3727-344F-B514-286FE6E50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7" name="Freeform 297">
                <a:extLst>
                  <a:ext uri="{FF2B5EF4-FFF2-40B4-BE49-F238E27FC236}">
                    <a16:creationId xmlns:a16="http://schemas.microsoft.com/office/drawing/2014/main" id="{CD6B16F3-53C0-0344-B079-4B13CE601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Freeform 298">
                <a:extLst>
                  <a:ext uri="{FF2B5EF4-FFF2-40B4-BE49-F238E27FC236}">
                    <a16:creationId xmlns:a16="http://schemas.microsoft.com/office/drawing/2014/main" id="{CD80482E-BFA6-DE44-A90A-38BD46529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99" name="Group 221">
            <a:extLst>
              <a:ext uri="{FF2B5EF4-FFF2-40B4-BE49-F238E27FC236}">
                <a16:creationId xmlns:a16="http://schemas.microsoft.com/office/drawing/2014/main" id="{54E6BD34-024C-3C45-9864-96827A0D5F44}"/>
              </a:ext>
            </a:extLst>
          </p:cNvPr>
          <p:cNvGrpSpPr>
            <a:grpSpLocks/>
          </p:cNvGrpSpPr>
          <p:nvPr/>
        </p:nvGrpSpPr>
        <p:grpSpPr bwMode="auto">
          <a:xfrm>
            <a:off x="6490503" y="2490787"/>
            <a:ext cx="407988" cy="233363"/>
            <a:chOff x="2423" y="2253"/>
            <a:chExt cx="257" cy="147"/>
          </a:xfrm>
        </p:grpSpPr>
        <p:sp>
          <p:nvSpPr>
            <p:cNvPr id="300" name="AutoShape 102">
              <a:extLst>
                <a:ext uri="{FF2B5EF4-FFF2-40B4-BE49-F238E27FC236}">
                  <a16:creationId xmlns:a16="http://schemas.microsoft.com/office/drawing/2014/main" id="{9B813E47-EFE0-0D45-BAC0-E2AF01E06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1" name="Oval 286">
              <a:extLst>
                <a:ext uri="{FF2B5EF4-FFF2-40B4-BE49-F238E27FC236}">
                  <a16:creationId xmlns:a16="http://schemas.microsoft.com/office/drawing/2014/main" id="{81D5E59B-207F-3A4D-A89E-27CCD8678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02" name="Group 287">
              <a:extLst>
                <a:ext uri="{FF2B5EF4-FFF2-40B4-BE49-F238E27FC236}">
                  <a16:creationId xmlns:a16="http://schemas.microsoft.com/office/drawing/2014/main" id="{0DC8EDEF-7461-A14B-BA2F-2DFC8E909B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03" name="Freeform 288">
                <a:extLst>
                  <a:ext uri="{FF2B5EF4-FFF2-40B4-BE49-F238E27FC236}">
                    <a16:creationId xmlns:a16="http://schemas.microsoft.com/office/drawing/2014/main" id="{DB80F9B8-BF18-1143-8ADD-29BF16710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4" name="Freeform 289">
                <a:extLst>
                  <a:ext uri="{FF2B5EF4-FFF2-40B4-BE49-F238E27FC236}">
                    <a16:creationId xmlns:a16="http://schemas.microsoft.com/office/drawing/2014/main" id="{4C499E5D-9863-4043-AC9F-EC978123A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5" name="Freeform 290">
                <a:extLst>
                  <a:ext uri="{FF2B5EF4-FFF2-40B4-BE49-F238E27FC236}">
                    <a16:creationId xmlns:a16="http://schemas.microsoft.com/office/drawing/2014/main" id="{FA868AD7-C873-834E-A3AE-23434E1DB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6" name="Freeform 291">
                <a:extLst>
                  <a:ext uri="{FF2B5EF4-FFF2-40B4-BE49-F238E27FC236}">
                    <a16:creationId xmlns:a16="http://schemas.microsoft.com/office/drawing/2014/main" id="{CD03716D-C93C-1344-B00A-A299801A4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07" name="Group 222">
            <a:extLst>
              <a:ext uri="{FF2B5EF4-FFF2-40B4-BE49-F238E27FC236}">
                <a16:creationId xmlns:a16="http://schemas.microsoft.com/office/drawing/2014/main" id="{8A110B21-AC4D-2F48-AB5B-51D036A453A3}"/>
              </a:ext>
            </a:extLst>
          </p:cNvPr>
          <p:cNvGrpSpPr>
            <a:grpSpLocks/>
          </p:cNvGrpSpPr>
          <p:nvPr/>
        </p:nvGrpSpPr>
        <p:grpSpPr bwMode="auto">
          <a:xfrm>
            <a:off x="2812256" y="2398712"/>
            <a:ext cx="407988" cy="233363"/>
            <a:chOff x="2423" y="2253"/>
            <a:chExt cx="257" cy="147"/>
          </a:xfrm>
        </p:grpSpPr>
        <p:sp>
          <p:nvSpPr>
            <p:cNvPr id="308" name="AutoShape 110">
              <a:extLst>
                <a:ext uri="{FF2B5EF4-FFF2-40B4-BE49-F238E27FC236}">
                  <a16:creationId xmlns:a16="http://schemas.microsoft.com/office/drawing/2014/main" id="{D4872630-5ADB-A940-AC9D-9FCE2666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9" name="Oval 279">
              <a:extLst>
                <a:ext uri="{FF2B5EF4-FFF2-40B4-BE49-F238E27FC236}">
                  <a16:creationId xmlns:a16="http://schemas.microsoft.com/office/drawing/2014/main" id="{2D49CD5B-D491-E644-90B9-BE5FCC439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10" name="Group 280">
              <a:extLst>
                <a:ext uri="{FF2B5EF4-FFF2-40B4-BE49-F238E27FC236}">
                  <a16:creationId xmlns:a16="http://schemas.microsoft.com/office/drawing/2014/main" id="{62328566-60E7-0643-B1A9-AA9551835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11" name="Freeform 281">
                <a:extLst>
                  <a:ext uri="{FF2B5EF4-FFF2-40B4-BE49-F238E27FC236}">
                    <a16:creationId xmlns:a16="http://schemas.microsoft.com/office/drawing/2014/main" id="{22825217-940B-A541-B549-658BDF05E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2" name="Freeform 282">
                <a:extLst>
                  <a:ext uri="{FF2B5EF4-FFF2-40B4-BE49-F238E27FC236}">
                    <a16:creationId xmlns:a16="http://schemas.microsoft.com/office/drawing/2014/main" id="{9D8AE95D-C63B-3145-B276-0E5E7FA4E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3" name="Freeform 283">
                <a:extLst>
                  <a:ext uri="{FF2B5EF4-FFF2-40B4-BE49-F238E27FC236}">
                    <a16:creationId xmlns:a16="http://schemas.microsoft.com/office/drawing/2014/main" id="{C7CE9D60-8E12-AC45-9213-21D100EF6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4" name="Freeform 284">
                <a:extLst>
                  <a:ext uri="{FF2B5EF4-FFF2-40B4-BE49-F238E27FC236}">
                    <a16:creationId xmlns:a16="http://schemas.microsoft.com/office/drawing/2014/main" id="{6C809200-9FA7-DA42-8417-87084B9D2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15" name="Group 223">
            <a:extLst>
              <a:ext uri="{FF2B5EF4-FFF2-40B4-BE49-F238E27FC236}">
                <a16:creationId xmlns:a16="http://schemas.microsoft.com/office/drawing/2014/main" id="{43504F34-E51E-DE46-BAA2-A92C82B2F5B4}"/>
              </a:ext>
            </a:extLst>
          </p:cNvPr>
          <p:cNvGrpSpPr>
            <a:grpSpLocks/>
          </p:cNvGrpSpPr>
          <p:nvPr/>
        </p:nvGrpSpPr>
        <p:grpSpPr bwMode="auto">
          <a:xfrm>
            <a:off x="2024856" y="3171825"/>
            <a:ext cx="407988" cy="233362"/>
            <a:chOff x="2423" y="2253"/>
            <a:chExt cx="257" cy="147"/>
          </a:xfrm>
        </p:grpSpPr>
        <p:sp>
          <p:nvSpPr>
            <p:cNvPr id="316" name="AutoShape 118">
              <a:extLst>
                <a:ext uri="{FF2B5EF4-FFF2-40B4-BE49-F238E27FC236}">
                  <a16:creationId xmlns:a16="http://schemas.microsoft.com/office/drawing/2014/main" id="{AA9F75A3-FFB3-BD4C-93AF-AB60D4F6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7" name="Oval 272">
              <a:extLst>
                <a:ext uri="{FF2B5EF4-FFF2-40B4-BE49-F238E27FC236}">
                  <a16:creationId xmlns:a16="http://schemas.microsoft.com/office/drawing/2014/main" id="{745B5C5F-9322-B548-9DDF-7F801C25F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18" name="Group 273">
              <a:extLst>
                <a:ext uri="{FF2B5EF4-FFF2-40B4-BE49-F238E27FC236}">
                  <a16:creationId xmlns:a16="http://schemas.microsoft.com/office/drawing/2014/main" id="{B1291420-8DCC-4846-BC8C-3EC6D198B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19" name="Freeform 274">
                <a:extLst>
                  <a:ext uri="{FF2B5EF4-FFF2-40B4-BE49-F238E27FC236}">
                    <a16:creationId xmlns:a16="http://schemas.microsoft.com/office/drawing/2014/main" id="{1C1BC530-1BC4-3542-8E58-BA8171FD9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0" name="Freeform 275">
                <a:extLst>
                  <a:ext uri="{FF2B5EF4-FFF2-40B4-BE49-F238E27FC236}">
                    <a16:creationId xmlns:a16="http://schemas.microsoft.com/office/drawing/2014/main" id="{65078DD6-EC2F-0947-9444-08A625807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1" name="Freeform 276">
                <a:extLst>
                  <a:ext uri="{FF2B5EF4-FFF2-40B4-BE49-F238E27FC236}">
                    <a16:creationId xmlns:a16="http://schemas.microsoft.com/office/drawing/2014/main" id="{6603BABA-C0E4-6C4F-AAB6-1522D3E93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2" name="Freeform 277">
                <a:extLst>
                  <a:ext uri="{FF2B5EF4-FFF2-40B4-BE49-F238E27FC236}">
                    <a16:creationId xmlns:a16="http://schemas.microsoft.com/office/drawing/2014/main" id="{9C766E79-CFDA-FB48-9E41-A713AB826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3" name="Group 224">
            <a:extLst>
              <a:ext uri="{FF2B5EF4-FFF2-40B4-BE49-F238E27FC236}">
                <a16:creationId xmlns:a16="http://schemas.microsoft.com/office/drawing/2014/main" id="{AB4F4EC4-EE5D-B84D-B113-398F73EB85A2}"/>
              </a:ext>
            </a:extLst>
          </p:cNvPr>
          <p:cNvGrpSpPr>
            <a:grpSpLocks/>
          </p:cNvGrpSpPr>
          <p:nvPr/>
        </p:nvGrpSpPr>
        <p:grpSpPr bwMode="auto">
          <a:xfrm>
            <a:off x="4102903" y="3535362"/>
            <a:ext cx="407988" cy="233363"/>
            <a:chOff x="2423" y="2253"/>
            <a:chExt cx="257" cy="147"/>
          </a:xfrm>
        </p:grpSpPr>
        <p:sp>
          <p:nvSpPr>
            <p:cNvPr id="324" name="AutoShape 126">
              <a:extLst>
                <a:ext uri="{FF2B5EF4-FFF2-40B4-BE49-F238E27FC236}">
                  <a16:creationId xmlns:a16="http://schemas.microsoft.com/office/drawing/2014/main" id="{B472A2FB-0BB7-2943-8F04-18393CAEC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5" name="Oval 265">
              <a:extLst>
                <a:ext uri="{FF2B5EF4-FFF2-40B4-BE49-F238E27FC236}">
                  <a16:creationId xmlns:a16="http://schemas.microsoft.com/office/drawing/2014/main" id="{214946F8-88E4-2147-8048-ED9726A2D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26" name="Group 266">
              <a:extLst>
                <a:ext uri="{FF2B5EF4-FFF2-40B4-BE49-F238E27FC236}">
                  <a16:creationId xmlns:a16="http://schemas.microsoft.com/office/drawing/2014/main" id="{09962756-04C2-984D-8E23-BE2647B10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27" name="Freeform 267">
                <a:extLst>
                  <a:ext uri="{FF2B5EF4-FFF2-40B4-BE49-F238E27FC236}">
                    <a16:creationId xmlns:a16="http://schemas.microsoft.com/office/drawing/2014/main" id="{2D57E204-226E-8040-AB32-70D2D154E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8" name="Freeform 268">
                <a:extLst>
                  <a:ext uri="{FF2B5EF4-FFF2-40B4-BE49-F238E27FC236}">
                    <a16:creationId xmlns:a16="http://schemas.microsoft.com/office/drawing/2014/main" id="{90C500C4-D876-CD43-8AE7-0E52AE80B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9" name="Freeform 269">
                <a:extLst>
                  <a:ext uri="{FF2B5EF4-FFF2-40B4-BE49-F238E27FC236}">
                    <a16:creationId xmlns:a16="http://schemas.microsoft.com/office/drawing/2014/main" id="{16058632-01B7-6641-B144-8FFB2A23E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0" name="Freeform 270">
                <a:extLst>
                  <a:ext uri="{FF2B5EF4-FFF2-40B4-BE49-F238E27FC236}">
                    <a16:creationId xmlns:a16="http://schemas.microsoft.com/office/drawing/2014/main" id="{888C9FEA-3B9A-334C-B50E-E95E7794B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31" name="Group 225">
            <a:extLst>
              <a:ext uri="{FF2B5EF4-FFF2-40B4-BE49-F238E27FC236}">
                <a16:creationId xmlns:a16="http://schemas.microsoft.com/office/drawing/2014/main" id="{203D714C-E134-FF42-8C49-61FD990F4ACF}"/>
              </a:ext>
            </a:extLst>
          </p:cNvPr>
          <p:cNvGrpSpPr>
            <a:grpSpLocks/>
          </p:cNvGrpSpPr>
          <p:nvPr/>
        </p:nvGrpSpPr>
        <p:grpSpPr bwMode="auto">
          <a:xfrm>
            <a:off x="5203031" y="2782887"/>
            <a:ext cx="407988" cy="233363"/>
            <a:chOff x="2423" y="2253"/>
            <a:chExt cx="257" cy="147"/>
          </a:xfrm>
        </p:grpSpPr>
        <p:sp>
          <p:nvSpPr>
            <p:cNvPr id="332" name="AutoShape 134">
              <a:extLst>
                <a:ext uri="{FF2B5EF4-FFF2-40B4-BE49-F238E27FC236}">
                  <a16:creationId xmlns:a16="http://schemas.microsoft.com/office/drawing/2014/main" id="{4006FE4C-F60D-554B-8237-758AF16CE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3" name="Oval 258">
              <a:extLst>
                <a:ext uri="{FF2B5EF4-FFF2-40B4-BE49-F238E27FC236}">
                  <a16:creationId xmlns:a16="http://schemas.microsoft.com/office/drawing/2014/main" id="{1FFC9BBD-A51D-D146-8C6F-A30C19D0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34" name="Group 259">
              <a:extLst>
                <a:ext uri="{FF2B5EF4-FFF2-40B4-BE49-F238E27FC236}">
                  <a16:creationId xmlns:a16="http://schemas.microsoft.com/office/drawing/2014/main" id="{B3262068-A3B5-CF45-912C-EB1C262C6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35" name="Freeform 260">
                <a:extLst>
                  <a:ext uri="{FF2B5EF4-FFF2-40B4-BE49-F238E27FC236}">
                    <a16:creationId xmlns:a16="http://schemas.microsoft.com/office/drawing/2014/main" id="{8D1F0674-8BCE-1744-9BA6-A00CDD085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6" name="Freeform 261">
                <a:extLst>
                  <a:ext uri="{FF2B5EF4-FFF2-40B4-BE49-F238E27FC236}">
                    <a16:creationId xmlns:a16="http://schemas.microsoft.com/office/drawing/2014/main" id="{5976C895-163D-424C-A586-6D584CBF3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7" name="Freeform 262">
                <a:extLst>
                  <a:ext uri="{FF2B5EF4-FFF2-40B4-BE49-F238E27FC236}">
                    <a16:creationId xmlns:a16="http://schemas.microsoft.com/office/drawing/2014/main" id="{7E7152FF-5F6C-1E4D-8588-B05F4490D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8" name="Freeform 263">
                <a:extLst>
                  <a:ext uri="{FF2B5EF4-FFF2-40B4-BE49-F238E27FC236}">
                    <a16:creationId xmlns:a16="http://schemas.microsoft.com/office/drawing/2014/main" id="{09C3DAD3-A2A6-7E48-B5A6-42C151284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39" name="Text Box 141">
            <a:extLst>
              <a:ext uri="{FF2B5EF4-FFF2-40B4-BE49-F238E27FC236}">
                <a16:creationId xmlns:a16="http://schemas.microsoft.com/office/drawing/2014/main" id="{8962CE66-1366-C14C-BD35-17F3B22A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631" y="2011362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dirty="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340" name="Text Box 142">
            <a:extLst>
              <a:ext uri="{FF2B5EF4-FFF2-40B4-BE49-F238E27FC236}">
                <a16:creationId xmlns:a16="http://schemas.microsoft.com/office/drawing/2014/main" id="{BED2BF04-F4B4-2A4D-A1E6-B5491E993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006" y="1884362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341" name="Text Box 143">
            <a:extLst>
              <a:ext uri="{FF2B5EF4-FFF2-40B4-BE49-F238E27FC236}">
                <a16:creationId xmlns:a16="http://schemas.microsoft.com/office/drawing/2014/main" id="{0299832D-A633-BE49-B898-5FD0E0ACA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719" y="319405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342" name="Text Box 144">
            <a:extLst>
              <a:ext uri="{FF2B5EF4-FFF2-40B4-BE49-F238E27FC236}">
                <a16:creationId xmlns:a16="http://schemas.microsoft.com/office/drawing/2014/main" id="{B134514D-02A0-B84A-A83D-AB2ACD2F9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731" y="1890712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dirty="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343" name="Text Box 145">
            <a:extLst>
              <a:ext uri="{FF2B5EF4-FFF2-40B4-BE49-F238E27FC236}">
                <a16:creationId xmlns:a16="http://schemas.microsoft.com/office/drawing/2014/main" id="{F60322C1-FE32-F840-9ACE-2E361045F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656" y="3116262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344" name="Text Box 146">
            <a:extLst>
              <a:ext uri="{FF2B5EF4-FFF2-40B4-BE49-F238E27FC236}">
                <a16:creationId xmlns:a16="http://schemas.microsoft.com/office/drawing/2014/main" id="{46D1466B-9149-B349-9A29-3ED891E3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244" y="348615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345" name="Line 15">
            <a:extLst>
              <a:ext uri="{FF2B5EF4-FFF2-40B4-BE49-F238E27FC236}">
                <a16:creationId xmlns:a16="http://schemas.microsoft.com/office/drawing/2014/main" id="{7B5654EA-9180-F44D-9D7C-47F5111F4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308" y="4048759"/>
            <a:ext cx="336815" cy="291194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6" name="Line 15">
            <a:extLst>
              <a:ext uri="{FF2B5EF4-FFF2-40B4-BE49-F238E27FC236}">
                <a16:creationId xmlns:a16="http://schemas.microsoft.com/office/drawing/2014/main" id="{44FBF9C0-AB03-6E43-BD79-16BC17D3A4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1532" y="1497257"/>
            <a:ext cx="194662" cy="18371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47" name="Group 158">
            <a:extLst>
              <a:ext uri="{FF2B5EF4-FFF2-40B4-BE49-F238E27FC236}">
                <a16:creationId xmlns:a16="http://schemas.microsoft.com/office/drawing/2014/main" id="{85407ED6-A5A2-1E41-925B-54E2618007D4}"/>
              </a:ext>
            </a:extLst>
          </p:cNvPr>
          <p:cNvGrpSpPr>
            <a:grpSpLocks/>
          </p:cNvGrpSpPr>
          <p:nvPr/>
        </p:nvGrpSpPr>
        <p:grpSpPr bwMode="auto">
          <a:xfrm>
            <a:off x="5490284" y="3794609"/>
            <a:ext cx="407988" cy="233363"/>
            <a:chOff x="2423" y="2253"/>
            <a:chExt cx="257" cy="147"/>
          </a:xfrm>
        </p:grpSpPr>
        <p:sp>
          <p:nvSpPr>
            <p:cNvPr id="348" name="AutoShape 134">
              <a:extLst>
                <a:ext uri="{FF2B5EF4-FFF2-40B4-BE49-F238E27FC236}">
                  <a16:creationId xmlns:a16="http://schemas.microsoft.com/office/drawing/2014/main" id="{4D7FABC5-7A15-6541-B171-DA0218C0F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9" name="Oval 170">
              <a:extLst>
                <a:ext uri="{FF2B5EF4-FFF2-40B4-BE49-F238E27FC236}">
                  <a16:creationId xmlns:a16="http://schemas.microsoft.com/office/drawing/2014/main" id="{A3EA2544-320E-0F4D-B699-0B0D4377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50" name="Group 171">
              <a:extLst>
                <a:ext uri="{FF2B5EF4-FFF2-40B4-BE49-F238E27FC236}">
                  <a16:creationId xmlns:a16="http://schemas.microsoft.com/office/drawing/2014/main" id="{DBB30C06-25C1-A94B-B149-369E04DE9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51" name="Freeform 172">
                <a:extLst>
                  <a:ext uri="{FF2B5EF4-FFF2-40B4-BE49-F238E27FC236}">
                    <a16:creationId xmlns:a16="http://schemas.microsoft.com/office/drawing/2014/main" id="{0A9E60EC-09F0-444B-997B-CEDA597B4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2" name="Freeform 173">
                <a:extLst>
                  <a:ext uri="{FF2B5EF4-FFF2-40B4-BE49-F238E27FC236}">
                    <a16:creationId xmlns:a16="http://schemas.microsoft.com/office/drawing/2014/main" id="{C7010382-C9E0-5548-B83C-D4242D5AF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Freeform 174">
                <a:extLst>
                  <a:ext uri="{FF2B5EF4-FFF2-40B4-BE49-F238E27FC236}">
                    <a16:creationId xmlns:a16="http://schemas.microsoft.com/office/drawing/2014/main" id="{AA11BCC5-B40D-354C-8FB9-6740FD7A9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Freeform 175">
                <a:extLst>
                  <a:ext uri="{FF2B5EF4-FFF2-40B4-BE49-F238E27FC236}">
                    <a16:creationId xmlns:a16="http://schemas.microsoft.com/office/drawing/2014/main" id="{28D0037C-D5F7-1C4C-B91E-FED9E73F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55" name="Rounded Rectangle 18">
            <a:extLst>
              <a:ext uri="{FF2B5EF4-FFF2-40B4-BE49-F238E27FC236}">
                <a16:creationId xmlns:a16="http://schemas.microsoft.com/office/drawing/2014/main" id="{31B401B5-C5AB-B84C-9BDA-A973DBED1B59}"/>
              </a:ext>
            </a:extLst>
          </p:cNvPr>
          <p:cNvSpPr/>
          <p:nvPr/>
        </p:nvSpPr>
        <p:spPr>
          <a:xfrm>
            <a:off x="387248" y="2496468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56" name="图片 1">
            <a:extLst>
              <a:ext uri="{FF2B5EF4-FFF2-40B4-BE49-F238E27FC236}">
                <a16:creationId xmlns:a16="http://schemas.microsoft.com/office/drawing/2014/main" id="{D1351D99-DEC1-0A46-BF11-AD9774142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1601" y="2976562"/>
            <a:ext cx="314410" cy="542133"/>
          </a:xfrm>
          <a:prstGeom prst="rect">
            <a:avLst/>
          </a:prstGeom>
        </p:spPr>
      </p:pic>
      <p:pic>
        <p:nvPicPr>
          <p:cNvPr id="361" name="图片 463">
            <a:extLst>
              <a:ext uri="{FF2B5EF4-FFF2-40B4-BE49-F238E27FC236}">
                <a16:creationId xmlns:a16="http://schemas.microsoft.com/office/drawing/2014/main" id="{06AF1C91-D277-3248-9436-225A8889F6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865" y="3085304"/>
            <a:ext cx="314410" cy="542133"/>
          </a:xfrm>
          <a:prstGeom prst="rect">
            <a:avLst/>
          </a:prstGeom>
        </p:spPr>
      </p:pic>
      <p:pic>
        <p:nvPicPr>
          <p:cNvPr id="455" name="图片 2">
            <a:extLst>
              <a:ext uri="{FF2B5EF4-FFF2-40B4-BE49-F238E27FC236}">
                <a16:creationId xmlns:a16="http://schemas.microsoft.com/office/drawing/2014/main" id="{D29057A7-E265-A84A-B4D6-C6EE61F64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4782" y="1896961"/>
            <a:ext cx="291049" cy="501852"/>
          </a:xfrm>
          <a:prstGeom prst="rect">
            <a:avLst/>
          </a:prstGeom>
        </p:spPr>
      </p:pic>
      <p:pic>
        <p:nvPicPr>
          <p:cNvPr id="456" name="图片 3">
            <a:extLst>
              <a:ext uri="{FF2B5EF4-FFF2-40B4-BE49-F238E27FC236}">
                <a16:creationId xmlns:a16="http://schemas.microsoft.com/office/drawing/2014/main" id="{F8447B1B-063D-3346-8407-0C69FCFCC9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2180" y="3261265"/>
            <a:ext cx="291049" cy="501852"/>
          </a:xfrm>
          <a:prstGeom prst="rect">
            <a:avLst/>
          </a:prstGeom>
        </p:spPr>
      </p:pic>
      <p:pic>
        <p:nvPicPr>
          <p:cNvPr id="457" name="图片 4">
            <a:extLst>
              <a:ext uri="{FF2B5EF4-FFF2-40B4-BE49-F238E27FC236}">
                <a16:creationId xmlns:a16="http://schemas.microsoft.com/office/drawing/2014/main" id="{2E03A8FB-234F-6C4D-BC6F-B478987211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4715" y="1458710"/>
            <a:ext cx="291049" cy="501852"/>
          </a:xfrm>
          <a:prstGeom prst="rect">
            <a:avLst/>
          </a:prstGeom>
        </p:spPr>
      </p:pic>
      <p:pic>
        <p:nvPicPr>
          <p:cNvPr id="458" name="图片 464">
            <a:extLst>
              <a:ext uri="{FF2B5EF4-FFF2-40B4-BE49-F238E27FC236}">
                <a16:creationId xmlns:a16="http://schemas.microsoft.com/office/drawing/2014/main" id="{50D23FE3-2409-DB43-94E4-1593967C75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8671" y="3054783"/>
            <a:ext cx="291049" cy="501852"/>
          </a:xfrm>
          <a:prstGeom prst="rect">
            <a:avLst/>
          </a:prstGeom>
        </p:spPr>
      </p:pic>
      <p:pic>
        <p:nvPicPr>
          <p:cNvPr id="459" name="图片 465">
            <a:extLst>
              <a:ext uri="{FF2B5EF4-FFF2-40B4-BE49-F238E27FC236}">
                <a16:creationId xmlns:a16="http://schemas.microsoft.com/office/drawing/2014/main" id="{774191E1-F38B-6A42-9330-3E748BBC4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3589" y="2381148"/>
            <a:ext cx="291049" cy="501852"/>
          </a:xfrm>
          <a:prstGeom prst="rect">
            <a:avLst/>
          </a:prstGeom>
        </p:spPr>
      </p:pic>
      <p:pic>
        <p:nvPicPr>
          <p:cNvPr id="460" name="图片 466">
            <a:extLst>
              <a:ext uri="{FF2B5EF4-FFF2-40B4-BE49-F238E27FC236}">
                <a16:creationId xmlns:a16="http://schemas.microsoft.com/office/drawing/2014/main" id="{5CC9E53E-A446-F744-AF52-9939652F0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1181" y="2288305"/>
            <a:ext cx="291049" cy="501852"/>
          </a:xfrm>
          <a:prstGeom prst="rect">
            <a:avLst/>
          </a:prstGeom>
        </p:spPr>
      </p:pic>
      <p:sp>
        <p:nvSpPr>
          <p:cNvPr id="461" name="Rounded Rectangle 25">
            <a:extLst>
              <a:ext uri="{FF2B5EF4-FFF2-40B4-BE49-F238E27FC236}">
                <a16:creationId xmlns:a16="http://schemas.microsoft.com/office/drawing/2014/main" id="{C02AE373-7E0D-AF49-8275-29CFC77DD5CC}"/>
              </a:ext>
            </a:extLst>
          </p:cNvPr>
          <p:cNvSpPr/>
          <p:nvPr/>
        </p:nvSpPr>
        <p:spPr>
          <a:xfrm>
            <a:off x="403225" y="1571208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2" name="Rounded Rectangle 26">
            <a:extLst>
              <a:ext uri="{FF2B5EF4-FFF2-40B4-BE49-F238E27FC236}">
                <a16:creationId xmlns:a16="http://schemas.microsoft.com/office/drawing/2014/main" id="{AC7C96F5-2B52-B54C-B3A7-638E1EF4869D}"/>
              </a:ext>
            </a:extLst>
          </p:cNvPr>
          <p:cNvSpPr/>
          <p:nvPr/>
        </p:nvSpPr>
        <p:spPr>
          <a:xfrm>
            <a:off x="8311356" y="1796227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5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8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1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6 L 2.77556E-17 0.00023 C 0.00365 0.00046 0.00755 0.00301 0.0112 0.00138 C 0.0332 -0.0088 0.05443 -0.02408 0.0763 -0.03473 C 0.0806 -0.03681 0.08464 -0.03959 0.08893 -0.04098 C 0.09167 -0.04213 0.09453 -0.04167 0.0974 -0.04237 C 0.10547 -0.04399 0.09792 -0.04352 0.10508 -0.04352 L 0.10508 -0.04468 C 0.10846 -0.03311 0.12227 0.01064 0.12826 0.03611 C 0.12852 0.0375 0.12865 0.03865 0.12891 0.04004 C 0.12943 0.04213 0.12982 0.04398 0.13034 0.04629 C 0.1319 0.05393 0.13047 0.05 0.13242 0.06365 C 0.1332 0.06921 0.13438 0.0743 0.13529 0.07986 C 0.13555 0.08148 0.13568 0.0831 0.13594 0.08472 C 0.13737 0.09398 0.13568 0.09351 0.13802 0.09351 L 0.13659 0.08865 C 0.14297 0.09768 0.14805 0.11064 0.1556 0.11597 C 0.19987 0.14722 0.19688 0.14583 0.22357 0.14213 C 0.22799 0.14351 0.2263 0.14328 0.22852 0.14328 L 0.2306 0.14583 L 0.31823 0.14953 L 0.42539 0.17824 L 0.45768 0.24676 L 0.45846 0.25069 " pathEditMode="relative" rAng="0" ptsTypes="AAAAAAAAAAAAAAAAAAAAAAAA">
                                      <p:cBhvr>
                                        <p:cTn id="165" dur="3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10301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35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5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9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000"/>
                            </p:stCondLst>
                            <p:childTnLst>
                              <p:par>
                                <p:cTn id="17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8946 0.08912 L 0.12448 0.22639 L 0.2125 0.27315 L 0.3043 0.27431 L 0.41133 0.31713 L 0.45873 0.3625 L 0.45716 0.3625 L 0.45873 0.36898 " pathEditMode="relative" rAng="0" ptsTypes="AAAAAAAAA">
                                      <p:cBhvr>
                                        <p:cTn id="175" dur="3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1844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35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000"/>
                            </p:stCondLst>
                            <p:childTnLst>
                              <p:par>
                                <p:cTn id="18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05885 -0.01412 L -0.10833 0.06736 L -0.05378 0.12153 L -0.00937 0.20579 L 0.04596 0.22269 L 0.04518 0.22269 " pathEditMode="relative" rAng="0" ptsTypes="AAAAAAA">
                                      <p:cBhvr>
                                        <p:cTn id="185" dur="2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10417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5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339" grpId="0"/>
      <p:bldP spid="340" grpId="0"/>
      <p:bldP spid="341" grpId="0"/>
      <p:bldP spid="342" grpId="0"/>
      <p:bldP spid="343" grpId="0"/>
      <p:bldP spid="344" grpId="0"/>
      <p:bldP spid="345" grpId="0" animBg="1"/>
      <p:bldP spid="346" grpId="0" animBg="1"/>
      <p:bldP spid="355" grpId="0" animBg="1"/>
      <p:bldP spid="355" grpId="1" animBg="1"/>
      <p:bldP spid="461" grpId="0" animBg="1"/>
      <p:bldP spid="461" grpId="1" animBg="1"/>
      <p:bldP spid="462" grpId="0" animBg="1"/>
      <p:bldP spid="46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18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Roadmap: Securing the defenses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59296" y="51816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Ensure that security apps are themselves secure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Program analyses to gain high assurance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Progress so far: </a:t>
            </a: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Adversarial trace discovery (ASPLOS’21)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684AFE-814B-0F4B-9A8D-8F805A034766}"/>
              </a:ext>
            </a:extLst>
          </p:cNvPr>
          <p:cNvSpPr txBox="1"/>
          <p:nvPr/>
        </p:nvSpPr>
        <p:spPr>
          <a:xfrm>
            <a:off x="457200" y="1782810"/>
            <a:ext cx="1872513" cy="16773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Switch program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foo ()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bar ()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9A54D97-1743-5B43-B60B-404E38EA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57" y="2243738"/>
            <a:ext cx="414825" cy="4148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7FB6252-18C5-F64E-8773-D0E224FB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160" y="3030877"/>
            <a:ext cx="561588" cy="2766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6E4D21-73E9-574E-ACD8-D52C14543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967" y="2584503"/>
            <a:ext cx="442699" cy="4426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961F245-210C-D04C-B0EB-C61A1C2A6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43" y="3679794"/>
            <a:ext cx="746270" cy="74627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AA138-2BFF-DE48-9DA7-3ECD82F9363D}"/>
              </a:ext>
            </a:extLst>
          </p:cNvPr>
          <p:cNvGrpSpPr/>
          <p:nvPr/>
        </p:nvGrpSpPr>
        <p:grpSpPr>
          <a:xfrm>
            <a:off x="4036343" y="4022849"/>
            <a:ext cx="904168" cy="569731"/>
            <a:chOff x="3317849" y="2153777"/>
            <a:chExt cx="1911785" cy="1315269"/>
          </a:xfrm>
        </p:grpSpPr>
        <p:pic>
          <p:nvPicPr>
            <p:cNvPr id="57" name="Picture 2" descr="http://findicons.com/files/icons/1681/siena/128/gear_yellow.png">
              <a:extLst>
                <a:ext uri="{FF2B5EF4-FFF2-40B4-BE49-F238E27FC236}">
                  <a16:creationId xmlns:a16="http://schemas.microsoft.com/office/drawing/2014/main" id="{8CFD80C9-C23E-284F-8B45-6436B5069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44529" y="2223506"/>
              <a:ext cx="570407" cy="570408"/>
            </a:xfrm>
            <a:prstGeom prst="rect">
              <a:avLst/>
            </a:prstGeom>
            <a:noFill/>
          </p:spPr>
        </p:pic>
        <p:pic>
          <p:nvPicPr>
            <p:cNvPr id="59" name="Picture 4" descr="http://findicons.com/files/icons/1681/siena/128/gear_red.png">
              <a:extLst>
                <a:ext uri="{FF2B5EF4-FFF2-40B4-BE49-F238E27FC236}">
                  <a16:creationId xmlns:a16="http://schemas.microsoft.com/office/drawing/2014/main" id="{4B04BB1C-DCB0-0B47-9858-197BC9C7D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4366" y="2153777"/>
              <a:ext cx="1315268" cy="1315269"/>
            </a:xfrm>
            <a:prstGeom prst="rect">
              <a:avLst/>
            </a:prstGeom>
            <a:noFill/>
          </p:spPr>
        </p:pic>
        <p:pic>
          <p:nvPicPr>
            <p:cNvPr id="60" name="Picture 2" descr="http://findicons.com/files/icons/1681/siena/128/gear_yellow.png">
              <a:extLst>
                <a:ext uri="{FF2B5EF4-FFF2-40B4-BE49-F238E27FC236}">
                  <a16:creationId xmlns:a16="http://schemas.microsoft.com/office/drawing/2014/main" id="{52260F84-6AB3-6649-8190-544D488A9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17849" y="2597027"/>
              <a:ext cx="767190" cy="767191"/>
            </a:xfrm>
            <a:prstGeom prst="rect">
              <a:avLst/>
            </a:prstGeom>
            <a:no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E1A90E-5276-2446-837A-DCC667DA7209}"/>
              </a:ext>
            </a:extLst>
          </p:cNvPr>
          <p:cNvGrpSpPr/>
          <p:nvPr/>
        </p:nvGrpSpPr>
        <p:grpSpPr>
          <a:xfrm>
            <a:off x="3429000" y="1659730"/>
            <a:ext cx="2368323" cy="2412623"/>
            <a:chOff x="3758762" y="1705624"/>
            <a:chExt cx="3899539" cy="3164516"/>
          </a:xfrm>
        </p:grpSpPr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E44116D6-E4D6-2B43-9C9E-0AC0775805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779" y="3825928"/>
              <a:ext cx="1318596" cy="218661"/>
            </a:xfrm>
            <a:prstGeom prst="curvedConnector3">
              <a:avLst>
                <a:gd name="adj1" fmla="val 50000"/>
              </a:avLst>
            </a:prstGeom>
            <a:ln w="101600">
              <a:solidFill>
                <a:srgbClr val="00B05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F89AFE-11C2-0A45-AFD1-E2C3DDD3C340}"/>
                </a:ext>
              </a:extLst>
            </p:cNvPr>
            <p:cNvSpPr txBox="1"/>
            <p:nvPr/>
          </p:nvSpPr>
          <p:spPr>
            <a:xfrm>
              <a:off x="3758762" y="2859301"/>
              <a:ext cx="1806867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If(</a:t>
              </a:r>
              <a:r>
                <a:rPr lang="en-US" sz="1600" u="sng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BDD182-46BD-044D-8BBC-F4333D769C86}"/>
                </a:ext>
              </a:extLst>
            </p:cNvPr>
            <p:cNvSpPr txBox="1"/>
            <p:nvPr/>
          </p:nvSpPr>
          <p:spPr>
            <a:xfrm>
              <a:off x="6034002" y="4412983"/>
              <a:ext cx="1488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bar()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192D1E-597D-334B-AF72-5104192C08A9}"/>
                </a:ext>
              </a:extLst>
            </p:cNvPr>
            <p:cNvSpPr txBox="1"/>
            <p:nvPr/>
          </p:nvSpPr>
          <p:spPr>
            <a:xfrm>
              <a:off x="4049331" y="1705624"/>
              <a:ext cx="3608970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﻿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Control.ingress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1D4945-B574-B14C-890C-2C93456FBA92}"/>
                </a:ext>
              </a:extLst>
            </p:cNvPr>
            <p:cNvSpPr txBox="1"/>
            <p:nvPr/>
          </p:nvSpPr>
          <p:spPr>
            <a:xfrm>
              <a:off x="3845223" y="4426076"/>
              <a:ext cx="1420986" cy="44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foo()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5EF0DD-5F28-5640-937C-123E26169833}"/>
                </a:ext>
              </a:extLst>
            </p:cNvPr>
            <p:cNvSpPr txBox="1"/>
            <p:nvPr/>
          </p:nvSpPr>
          <p:spPr>
            <a:xfrm>
              <a:off x="5680096" y="2877006"/>
              <a:ext cx="1215325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674CB05C-B2AB-6948-A202-70172CCA0B6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63179" y="3700727"/>
              <a:ext cx="1208494" cy="407400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F0000">
                  <a:alpha val="4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B46B798D-5319-C043-8825-A52CFDC641D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58136" y="2592229"/>
              <a:ext cx="955744" cy="19062"/>
            </a:xfrm>
            <a:prstGeom prst="curvedConnector3">
              <a:avLst>
                <a:gd name="adj1" fmla="val 79005"/>
              </a:avLst>
            </a:prstGeom>
            <a:ln w="127000">
              <a:solidFill>
                <a:schemeClr val="accent5">
                  <a:lumMod val="75000"/>
                  <a:alpha val="51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6444B1B-8C08-5D43-BD3B-3CDBAEFAFAE9}"/>
                </a:ext>
              </a:extLst>
            </p:cNvPr>
            <p:cNvSpPr txBox="1"/>
            <p:nvPr/>
          </p:nvSpPr>
          <p:spPr>
            <a:xfrm>
              <a:off x="3991570" y="3459564"/>
              <a:ext cx="1095377" cy="53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TCP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C438A-EA92-CF45-8D1B-73E5524E2775}"/>
                </a:ext>
              </a:extLst>
            </p:cNvPr>
            <p:cNvSpPr txBox="1"/>
            <p:nvPr/>
          </p:nvSpPr>
          <p:spPr>
            <a:xfrm>
              <a:off x="5920290" y="3430974"/>
              <a:ext cx="1077978" cy="53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UDP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A28EDDA-8FCA-5042-A4E0-80ED74C72325}"/>
              </a:ext>
            </a:extLst>
          </p:cNvPr>
          <p:cNvSpPr txBox="1"/>
          <p:nvPr/>
        </p:nvSpPr>
        <p:spPr>
          <a:xfrm>
            <a:off x="6732094" y="1782810"/>
            <a:ext cx="1872513" cy="16773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Hardened program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foo ()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bar ()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" name="Picture 80" descr="MCBS00979_0000[1]">
            <a:extLst>
              <a:ext uri="{FF2B5EF4-FFF2-40B4-BE49-F238E27FC236}">
                <a16:creationId xmlns:a16="http://schemas.microsoft.com/office/drawing/2014/main" id="{E46BADDB-F2F9-9C40-A7E9-1EB60598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04" y="3769762"/>
            <a:ext cx="619257" cy="6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F56AFE-1DA7-954F-AC59-BD7F0939A775}"/>
              </a:ext>
            </a:extLst>
          </p:cNvPr>
          <p:cNvCxnSpPr>
            <a:cxnSpLocks/>
          </p:cNvCxnSpPr>
          <p:nvPr/>
        </p:nvCxnSpPr>
        <p:spPr>
          <a:xfrm>
            <a:off x="463589" y="3491299"/>
            <a:ext cx="510254" cy="2765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7933B27-1704-B347-AD2F-0BEE09814EE9}"/>
              </a:ext>
            </a:extLst>
          </p:cNvPr>
          <p:cNvCxnSpPr>
            <a:cxnSpLocks/>
          </p:cNvCxnSpPr>
          <p:nvPr/>
        </p:nvCxnSpPr>
        <p:spPr>
          <a:xfrm flipH="1">
            <a:off x="1646196" y="3503017"/>
            <a:ext cx="665547" cy="2647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3D4B159-1151-DE47-AD96-C1DE8D99AF48}"/>
              </a:ext>
            </a:extLst>
          </p:cNvPr>
          <p:cNvCxnSpPr>
            <a:cxnSpLocks/>
          </p:cNvCxnSpPr>
          <p:nvPr/>
        </p:nvCxnSpPr>
        <p:spPr>
          <a:xfrm>
            <a:off x="6771447" y="3492974"/>
            <a:ext cx="510254" cy="2765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AFA50F1-139E-3D44-A6FA-4C13872A954B}"/>
              </a:ext>
            </a:extLst>
          </p:cNvPr>
          <p:cNvCxnSpPr>
            <a:cxnSpLocks/>
          </p:cNvCxnSpPr>
          <p:nvPr/>
        </p:nvCxnSpPr>
        <p:spPr>
          <a:xfrm flipH="1">
            <a:off x="7954054" y="3504692"/>
            <a:ext cx="665547" cy="2647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0" name="Picture 8">
            <a:extLst>
              <a:ext uri="{FF2B5EF4-FFF2-40B4-BE49-F238E27FC236}">
                <a16:creationId xmlns:a16="http://schemas.microsoft.com/office/drawing/2014/main" id="{FF7E21AF-BBD0-8946-BADC-04397E01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56" y="2514600"/>
            <a:ext cx="810615" cy="8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5F2B9D0-406D-7346-88D8-59CA8876B773}"/>
              </a:ext>
            </a:extLst>
          </p:cNvPr>
          <p:cNvSpPr txBox="1"/>
          <p:nvPr/>
        </p:nvSpPr>
        <p:spPr>
          <a:xfrm>
            <a:off x="602576" y="4390751"/>
            <a:ext cx="186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Switch apps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D4DFE3-44B2-D94C-B5E7-6BC699CD3AEE}"/>
              </a:ext>
            </a:extLst>
          </p:cNvPr>
          <p:cNvSpPr txBox="1"/>
          <p:nvPr/>
        </p:nvSpPr>
        <p:spPr>
          <a:xfrm>
            <a:off x="3542186" y="4506545"/>
            <a:ext cx="233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 analysis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F4898C-6EE6-F445-B3FE-0E570FC66CF9}"/>
              </a:ext>
            </a:extLst>
          </p:cNvPr>
          <p:cNvSpPr txBox="1"/>
          <p:nvPr/>
        </p:nvSpPr>
        <p:spPr>
          <a:xfrm>
            <a:off x="6732094" y="4439350"/>
            <a:ext cx="233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Hardened apps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A18BA4E-3FA4-6940-8966-8A24EC9B2F8A}"/>
              </a:ext>
            </a:extLst>
          </p:cNvPr>
          <p:cNvSpPr/>
          <p:nvPr/>
        </p:nvSpPr>
        <p:spPr>
          <a:xfrm>
            <a:off x="2514600" y="2243738"/>
            <a:ext cx="546813" cy="685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D79B67BB-D11B-2748-A171-D677F21BA375}"/>
              </a:ext>
            </a:extLst>
          </p:cNvPr>
          <p:cNvSpPr/>
          <p:nvPr/>
        </p:nvSpPr>
        <p:spPr>
          <a:xfrm>
            <a:off x="5777787" y="2282299"/>
            <a:ext cx="546813" cy="685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6" grpId="0" animBg="1"/>
      <p:bldP spid="54" grpId="0"/>
      <p:bldP spid="93" grpId="0"/>
      <p:bldP spid="94" grpId="0"/>
      <p:bldP spid="55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The modern life runs on network services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85800" y="5728999"/>
            <a:ext cx="82296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We rely on network services every day!</a:t>
            </a:r>
          </a:p>
        </p:txBody>
      </p:sp>
      <p:sp>
        <p:nvSpPr>
          <p:cNvPr id="2" name="AutoShape 2" descr="Image result for skyp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9" name="Picture 11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48" y="3206915"/>
            <a:ext cx="693152" cy="6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" descr="Image result for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03" y="4183379"/>
            <a:ext cx="685800" cy="6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580" y="30480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gmai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375" y="4016694"/>
            <a:ext cx="1198937" cy="89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60375" y="5108786"/>
            <a:ext cx="8153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ontent Placeholder 2"/>
          <p:cNvSpPr txBox="1">
            <a:spLocks/>
          </p:cNvSpPr>
          <p:nvPr/>
        </p:nvSpPr>
        <p:spPr>
          <a:xfrm>
            <a:off x="8117638" y="5242432"/>
            <a:ext cx="990600" cy="489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latin typeface="Tahoma"/>
                <a:cs typeface="Tahoma"/>
              </a:rPr>
              <a:t>Time</a:t>
            </a:r>
          </a:p>
        </p:txBody>
      </p:sp>
      <p:pic>
        <p:nvPicPr>
          <p:cNvPr id="2088" name="Picture 40" descr="Image result for ub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22" y="3882366"/>
            <a:ext cx="1255469" cy="125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Image result for git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87" y="4087986"/>
            <a:ext cx="1760573" cy="7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Image result for outl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1531330" cy="6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642243" y="5136018"/>
            <a:ext cx="990600" cy="489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latin typeface="Tahoma"/>
                <a:cs typeface="Tahoma"/>
              </a:rPr>
              <a:t>7am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915391" y="5122974"/>
            <a:ext cx="990600" cy="489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latin typeface="Tahoma"/>
                <a:cs typeface="Tahoma"/>
              </a:rPr>
              <a:t>8am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949278" y="5122974"/>
            <a:ext cx="990600" cy="489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dirty="0">
                <a:latin typeface="Tahoma"/>
                <a:cs typeface="Tahoma"/>
              </a:rPr>
              <a:t>9am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23920" y="5170015"/>
            <a:ext cx="990600" cy="489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400" b="1" dirty="0">
                <a:latin typeface="Tahoma"/>
                <a:cs typeface="Tahoma"/>
              </a:rPr>
              <a:t>…</a:t>
            </a:r>
          </a:p>
        </p:txBody>
      </p:sp>
      <p:pic>
        <p:nvPicPr>
          <p:cNvPr id="3" name="Picture 2" descr="Image result for cnn new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580" y="1905000"/>
            <a:ext cx="717316" cy="7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81" y="1299981"/>
            <a:ext cx="909819" cy="9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2619" y="1605439"/>
            <a:ext cx="1730245" cy="47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19</a:t>
            </a:fld>
            <a:endParaRPr lang="en-US" dirty="0"/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-304800" y="1013482"/>
            <a:ext cx="9753600" cy="470151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algn="l"/>
            <a:endParaRPr lang="en-US" sz="15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Programmable In-network Security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The switch as a defense platform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/>
                <a:cs typeface="Tahoma"/>
              </a:rPr>
              <a:t>Securing the switch apps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/>
                <a:cs typeface="Tahoma"/>
              </a:rPr>
              <a:t>The network as a defense fleet </a:t>
            </a: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Future work</a:t>
            </a: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Summary</a:t>
            </a:r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7145" y="279947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  <a:endParaRPr lang="en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451824"/>
            <a:ext cx="304800" cy="412191"/>
          </a:xfrm>
          <a:prstGeom prst="rect">
            <a:avLst/>
          </a:prstGeom>
        </p:spPr>
      </p:pic>
      <p:pic>
        <p:nvPicPr>
          <p:cNvPr id="1026" name="Picture 2" descr="Image result for 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84139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xplosion 1 42"/>
          <p:cNvSpPr/>
          <p:nvPr/>
        </p:nvSpPr>
        <p:spPr>
          <a:xfrm>
            <a:off x="1085850" y="3371850"/>
            <a:ext cx="857250" cy="57150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65956" y="152400"/>
            <a:ext cx="9448799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Motivation: M</a:t>
            </a: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itigating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network covert channels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48" descr="MCj04315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61063" y="3209151"/>
            <a:ext cx="953588" cy="960368"/>
          </a:xfrm>
          <a:prstGeom prst="rect">
            <a:avLst/>
          </a:prstGeom>
          <a:noFill/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1013" y="3894952"/>
            <a:ext cx="376685" cy="376685"/>
          </a:xfrm>
          <a:prstGeom prst="rect">
            <a:avLst/>
          </a:prstGeom>
          <a:noFill/>
        </p:spPr>
      </p:pic>
      <p:pic>
        <p:nvPicPr>
          <p:cNvPr id="9" name="Picture 8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3863" y="2637652"/>
            <a:ext cx="384674" cy="38467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60962" y="4249849"/>
            <a:ext cx="1296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ahoma" pitchFamily="34" charset="0"/>
                <a:ea typeface="Tahoma" pitchFamily="34" charset="0"/>
                <a:cs typeface="Tahoma" pitchFamily="34" charset="0"/>
              </a:rPr>
              <a:t>Secretary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4655" y="3037701"/>
            <a:ext cx="8850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ahoma" pitchFamily="34" charset="0"/>
                <a:ea typeface="Tahoma" pitchFamily="34" charset="0"/>
                <a:cs typeface="Tahoma" pitchFamily="34" charset="0"/>
              </a:rPr>
              <a:t>President</a:t>
            </a:r>
          </a:p>
        </p:txBody>
      </p:sp>
      <p:pic>
        <p:nvPicPr>
          <p:cNvPr id="34818" name="Picture 2" descr="http://computertutorflorida.com/wp-content/uploads/2011/09/fire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4831" y="3294248"/>
            <a:ext cx="680219" cy="850529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 flipV="1">
            <a:off x="1903912" y="3952101"/>
            <a:ext cx="171450" cy="17145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3912" y="2980551"/>
            <a:ext cx="243296" cy="21426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71850" y="3820299"/>
            <a:ext cx="1771650" cy="87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18934" y="2153462"/>
            <a:ext cx="14287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code:</a:t>
            </a:r>
          </a:p>
          <a:p>
            <a:pPr algn="ctr"/>
            <a:r>
              <a:rPr lang="en-US" sz="1650" dirty="0">
                <a:latin typeface="Tahoma" pitchFamily="34" charset="0"/>
                <a:ea typeface="Tahoma" pitchFamily="34" charset="0"/>
                <a:cs typeface="Tahoma" pitchFamily="34" charset="0"/>
              </a:rPr>
              <a:t> 1011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3429000" y="3494902"/>
            <a:ext cx="1543050" cy="346249"/>
          </a:xfrm>
          <a:prstGeom prst="rect">
            <a:avLst/>
          </a:prstGeom>
          <a:solidFill>
            <a:srgbClr val="C000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Code is 1011</a:t>
            </a:r>
          </a:p>
        </p:txBody>
      </p:sp>
      <p:pic>
        <p:nvPicPr>
          <p:cNvPr id="46" name="Picture 101" descr="MCj0349121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3701" y="3429000"/>
            <a:ext cx="638729" cy="581025"/>
          </a:xfrm>
          <a:prstGeom prst="rect">
            <a:avLst/>
          </a:prstGeom>
          <a:noFill/>
        </p:spPr>
      </p:pic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47" name="Picture 40" descr="MCBS00979_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2513" y="3494902"/>
            <a:ext cx="211190" cy="226219"/>
          </a:xfrm>
          <a:prstGeom prst="rect">
            <a:avLst/>
          </a:prstGeom>
          <a:noFill/>
        </p:spPr>
      </p:pic>
      <p:sp>
        <p:nvSpPr>
          <p:cNvPr id="49" name="Cloud Callout 48"/>
          <p:cNvSpPr/>
          <p:nvPr/>
        </p:nvSpPr>
        <p:spPr>
          <a:xfrm>
            <a:off x="2057400" y="1885950"/>
            <a:ext cx="1485900" cy="1028700"/>
          </a:xfrm>
          <a:prstGeom prst="cloudCallou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Cloud Callout 50"/>
          <p:cNvSpPr/>
          <p:nvPr/>
        </p:nvSpPr>
        <p:spPr>
          <a:xfrm>
            <a:off x="6172200" y="2743200"/>
            <a:ext cx="1028700" cy="685800"/>
          </a:xfrm>
          <a:prstGeom prst="cloudCallout">
            <a:avLst>
              <a:gd name="adj1" fmla="val 7384"/>
              <a:gd name="adj2" fmla="val 73438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/>
          <p:cNvSpPr txBox="1"/>
          <p:nvPr/>
        </p:nvSpPr>
        <p:spPr>
          <a:xfrm>
            <a:off x="6229351" y="2743201"/>
            <a:ext cx="8850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Tahoma" pitchFamily="34" charset="0"/>
                <a:ea typeface="Tahoma" pitchFamily="34" charset="0"/>
                <a:cs typeface="Tahoma" pitchFamily="34" charset="0"/>
              </a:rPr>
              <a:t>Ah! 1011</a:t>
            </a:r>
          </a:p>
        </p:txBody>
      </p:sp>
      <p:pic>
        <p:nvPicPr>
          <p:cNvPr id="53" name="Picture 4" descr="http://pmforthemasses.com/wp-content/uploads/2013/11/Red-Question-Mark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00900" y="2971800"/>
            <a:ext cx="285750" cy="381000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/>
          <p:nvPr/>
        </p:nvCxnSpPr>
        <p:spPr>
          <a:xfrm>
            <a:off x="6115050" y="3771900"/>
            <a:ext cx="514350" cy="87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800850" y="4009251"/>
            <a:ext cx="857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ahoma" pitchFamily="34" charset="0"/>
                <a:ea typeface="Tahoma" pitchFamily="34" charset="0"/>
                <a:cs typeface="Tahoma" pitchFamily="34" charset="0"/>
              </a:rPr>
              <a:t>Attacker</a:t>
            </a:r>
          </a:p>
        </p:txBody>
      </p:sp>
      <p:pic>
        <p:nvPicPr>
          <p:cNvPr id="39" name="Picture 2" descr="http://www.clker.com/cliparts/1/1/9/2/12065738771352376078Arnoud999_Right_or_wrong_5.svg.me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5257800" y="3714750"/>
            <a:ext cx="171450" cy="171450"/>
          </a:xfrm>
          <a:prstGeom prst="rect">
            <a:avLst/>
          </a:prstGeom>
          <a:noFill/>
        </p:spPr>
      </p:pic>
      <p:pic>
        <p:nvPicPr>
          <p:cNvPr id="41" name="Picture 88" descr="MCj04380280000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8800" y="3552051"/>
            <a:ext cx="461963" cy="461963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1257300" y="348615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Launch code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018321" y="4724400"/>
            <a:ext cx="4735722" cy="40636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Network c</a:t>
            </a:r>
            <a:r>
              <a:rPr lang="en-US" altLang="zh-CN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overt channels: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0" name="Straight Arrow Connector 285"/>
          <p:cNvCxnSpPr/>
          <p:nvPr/>
        </p:nvCxnSpPr>
        <p:spPr>
          <a:xfrm>
            <a:off x="3302854" y="3460500"/>
            <a:ext cx="189779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599070" y="2875384"/>
            <a:ext cx="1232948" cy="526270"/>
            <a:chOff x="4981298" y="2590802"/>
            <a:chExt cx="1643931" cy="701694"/>
          </a:xfrm>
        </p:grpSpPr>
        <p:grpSp>
          <p:nvGrpSpPr>
            <p:cNvPr id="18" name="组合 17"/>
            <p:cNvGrpSpPr/>
            <p:nvPr/>
          </p:nvGrpSpPr>
          <p:grpSpPr>
            <a:xfrm>
              <a:off x="4981298" y="2590802"/>
              <a:ext cx="1643931" cy="701694"/>
              <a:chOff x="5035706" y="2795236"/>
              <a:chExt cx="1349736" cy="562196"/>
            </a:xfrm>
          </p:grpSpPr>
          <p:sp>
            <p:nvSpPr>
              <p:cNvPr id="63" name="TextBox 283"/>
              <p:cNvSpPr txBox="1"/>
              <p:nvPr/>
            </p:nvSpPr>
            <p:spPr>
              <a:xfrm>
                <a:off x="5037501" y="2798174"/>
                <a:ext cx="1334860" cy="295908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TCP </a:t>
                </a:r>
                <a:r>
                  <a:rPr lang="en-US" sz="12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hdr</a:t>
                </a:r>
                <a:r>
                  <a:rPr lang="en-US" altLang="zh-CN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5035706" y="2795236"/>
                <a:ext cx="1349736" cy="562196"/>
                <a:chOff x="5035706" y="2795236"/>
                <a:chExt cx="1349736" cy="562196"/>
              </a:xfrm>
            </p:grpSpPr>
            <p:sp>
              <p:nvSpPr>
                <p:cNvPr id="44" name="Rectangle 30"/>
                <p:cNvSpPr/>
                <p:nvPr/>
              </p:nvSpPr>
              <p:spPr>
                <a:xfrm>
                  <a:off x="5035706" y="2795236"/>
                  <a:ext cx="1343626" cy="55756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" name="TextBox 283"/>
                <p:cNvSpPr txBox="1"/>
                <p:nvPr/>
              </p:nvSpPr>
              <p:spPr>
                <a:xfrm>
                  <a:off x="5044278" y="3061524"/>
                  <a:ext cx="1341164" cy="295908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2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64" name="直接连接符 63"/>
            <p:cNvCxnSpPr/>
            <p:nvPr/>
          </p:nvCxnSpPr>
          <p:spPr>
            <a:xfrm>
              <a:off x="4989787" y="2933021"/>
              <a:ext cx="162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74"/>
          <p:cNvCxnSpPr/>
          <p:nvPr/>
        </p:nvCxnSpPr>
        <p:spPr>
          <a:xfrm>
            <a:off x="6120632" y="3463536"/>
            <a:ext cx="514350" cy="87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3"/>
          <p:cNvCxnSpPr/>
          <p:nvPr/>
        </p:nvCxnSpPr>
        <p:spPr>
          <a:xfrm>
            <a:off x="3237603" y="4058686"/>
            <a:ext cx="1905897" cy="941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0"/>
          <p:cNvSpPr txBox="1"/>
          <p:nvPr/>
        </p:nvSpPr>
        <p:spPr>
          <a:xfrm flipH="1">
            <a:off x="3644044" y="3778217"/>
            <a:ext cx="114300" cy="3000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</a:t>
            </a:r>
          </a:p>
        </p:txBody>
      </p:sp>
      <p:sp>
        <p:nvSpPr>
          <p:cNvPr id="68" name="TextBox 61"/>
          <p:cNvSpPr txBox="1"/>
          <p:nvPr/>
        </p:nvSpPr>
        <p:spPr>
          <a:xfrm flipH="1">
            <a:off x="3872644" y="3778217"/>
            <a:ext cx="114300" cy="3000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</a:t>
            </a:r>
          </a:p>
        </p:txBody>
      </p:sp>
      <p:sp>
        <p:nvSpPr>
          <p:cNvPr id="69" name="TextBox 62"/>
          <p:cNvSpPr txBox="1"/>
          <p:nvPr/>
        </p:nvSpPr>
        <p:spPr>
          <a:xfrm flipH="1">
            <a:off x="4101244" y="3778217"/>
            <a:ext cx="114300" cy="3000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L</a:t>
            </a:r>
          </a:p>
        </p:txBody>
      </p:sp>
      <p:sp>
        <p:nvSpPr>
          <p:cNvPr id="70" name="TextBox 63"/>
          <p:cNvSpPr txBox="1"/>
          <p:nvPr/>
        </p:nvSpPr>
        <p:spPr>
          <a:xfrm flipH="1">
            <a:off x="4329844" y="3778217"/>
            <a:ext cx="114300" cy="3000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L</a:t>
            </a:r>
          </a:p>
        </p:txBody>
      </p:sp>
      <p:sp>
        <p:nvSpPr>
          <p:cNvPr id="71" name="TextBox 64"/>
          <p:cNvSpPr txBox="1"/>
          <p:nvPr/>
        </p:nvSpPr>
        <p:spPr>
          <a:xfrm flipH="1">
            <a:off x="4558444" y="3786968"/>
            <a:ext cx="114300" cy="3000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</a:t>
            </a:r>
          </a:p>
        </p:txBody>
      </p:sp>
      <p:sp>
        <p:nvSpPr>
          <p:cNvPr id="72" name="TextBox 70"/>
          <p:cNvSpPr txBox="1"/>
          <p:nvPr/>
        </p:nvSpPr>
        <p:spPr>
          <a:xfrm>
            <a:off x="3586894" y="3512202"/>
            <a:ext cx="2286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1</a:t>
            </a:r>
          </a:p>
        </p:txBody>
      </p:sp>
      <p:sp>
        <p:nvSpPr>
          <p:cNvPr id="73" name="TextBox 71"/>
          <p:cNvSpPr txBox="1"/>
          <p:nvPr/>
        </p:nvSpPr>
        <p:spPr>
          <a:xfrm>
            <a:off x="3929794" y="3512202"/>
            <a:ext cx="2286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0</a:t>
            </a:r>
          </a:p>
        </p:txBody>
      </p:sp>
      <p:sp>
        <p:nvSpPr>
          <p:cNvPr id="74" name="TextBox 72"/>
          <p:cNvSpPr txBox="1"/>
          <p:nvPr/>
        </p:nvSpPr>
        <p:spPr>
          <a:xfrm>
            <a:off x="4558444" y="3512202"/>
            <a:ext cx="2286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1</a:t>
            </a:r>
          </a:p>
        </p:txBody>
      </p:sp>
      <p:sp>
        <p:nvSpPr>
          <p:cNvPr id="76" name="TextBox 73"/>
          <p:cNvSpPr txBox="1"/>
          <p:nvPr/>
        </p:nvSpPr>
        <p:spPr>
          <a:xfrm>
            <a:off x="4215544" y="3512202"/>
            <a:ext cx="2286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1</a:t>
            </a:r>
          </a:p>
        </p:txBody>
      </p:sp>
      <p:cxnSp>
        <p:nvCxnSpPr>
          <p:cNvPr id="77" name="Straight Arrow Connector 74"/>
          <p:cNvCxnSpPr/>
          <p:nvPr/>
        </p:nvCxnSpPr>
        <p:spPr>
          <a:xfrm>
            <a:off x="6063482" y="4063393"/>
            <a:ext cx="514350" cy="87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 txBox="1">
            <a:spLocks/>
          </p:cNvSpPr>
          <p:nvPr/>
        </p:nvSpPr>
        <p:spPr>
          <a:xfrm>
            <a:off x="1027757" y="5257800"/>
            <a:ext cx="7088486" cy="4086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Storage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packet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header fields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10572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Tahoma" pitchFamily="34" charset="0"/>
                <a:ea typeface="Tahoma" pitchFamily="34" charset="0"/>
                <a:cs typeface="Tahoma" pitchFamily="34" charset="0"/>
              </a:rPr>
              <a:t>E.g., TCP ISN (1997), TTL (2004), Partial ACK (2009)</a:t>
            </a:r>
          </a:p>
          <a:p>
            <a:pPr marL="10572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1010593" y="5865364"/>
            <a:ext cx="7239000" cy="4086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Timing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channels: changing the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timing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of </a:t>
            </a:r>
            <a:r>
              <a:rPr lang="en-US" altLang="zh-CN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packets</a:t>
            </a:r>
          </a:p>
          <a:p>
            <a:pPr marL="10572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Tahoma" pitchFamily="34" charset="0"/>
                <a:ea typeface="Tahoma" pitchFamily="34" charset="0"/>
                <a:cs typeface="Tahoma" pitchFamily="34" charset="0"/>
              </a:rPr>
              <a:t>E.g., IP-layer (2004), TCP-layer (2008), PHY-layer (2014)</a:t>
            </a:r>
          </a:p>
          <a:p>
            <a:pPr marL="6000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0572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4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833 -0.11111 " pathEditMode="relative" ptsTypes="AA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"/>
                            </p:stCondLst>
                            <p:childTnLst>
                              <p:par>
                                <p:cTn id="5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1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4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25 4.07407E-6 " pathEditMode="relative" rAng="0" ptsTypes="AA">
                                      <p:cBhvr>
                                        <p:cTn id="13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"/>
                            </p:stCondLst>
                            <p:childTnLst>
                              <p:par>
                                <p:cTn id="1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"/>
                            </p:stCondLst>
                            <p:childTnLst>
                              <p:par>
                                <p:cTn id="1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4166 2.22222E-6 " pathEditMode="relative" rAng="0" ptsTypes="AA">
                                      <p:cBhvr>
                                        <p:cTn id="14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"/>
                            </p:stCondLst>
                            <p:childTnLst>
                              <p:par>
                                <p:cTn id="14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1666 4.07407E-6 " pathEditMode="relative" rAng="0" ptsTypes="AA">
                                      <p:cBhvr>
                                        <p:cTn id="150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00"/>
                            </p:stCondLst>
                            <p:childTnLst>
                              <p:par>
                                <p:cTn id="1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4" grpId="0"/>
      <p:bldP spid="38" grpId="0" animBg="1"/>
      <p:bldP spid="38" grpId="1" animBg="1"/>
      <p:bldP spid="49" grpId="0" animBg="1"/>
      <p:bldP spid="51" grpId="0" animBg="1"/>
      <p:bldP spid="52" grpId="0"/>
      <p:bldP spid="80" grpId="0"/>
      <p:bldP spid="42" grpId="0"/>
      <p:bldP spid="55" grpId="0"/>
      <p:bldP spid="67" grpId="0" animBg="1"/>
      <p:bldP spid="67" grpId="1" animBg="1"/>
      <p:bldP spid="68" grpId="0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/>
      <p:bldP spid="73" grpId="0"/>
      <p:bldP spid="74" grpId="0"/>
      <p:bldP spid="76" grpId="0"/>
      <p:bldP spid="54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228600"/>
            <a:ext cx="86106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Detection algorithms are never perfect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6446" y="4495800"/>
            <a:ext cx="8351354" cy="68734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Consider network timing channels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Packet timing is non-deterministic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E.g., due to congestion, server processing speeds, ..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Approach: statistical tests against known-good traces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Can result in false positives/negatives</a:t>
            </a:r>
          </a:p>
        </p:txBody>
      </p:sp>
      <p:pic>
        <p:nvPicPr>
          <p:cNvPr id="34" name="Picture 3" descr="C:\Users\Andreas Haeberlen\AppData\Local\Microsoft\Windows\Temporary Internet Files\Content.IE5\ZLUFV1ZB\MC900434875[1].png">
            <a:extLst>
              <a:ext uri="{FF2B5EF4-FFF2-40B4-BE49-F238E27FC236}">
                <a16:creationId xmlns:a16="http://schemas.microsoft.com/office/drawing/2014/main" id="{9E4BEFF1-6950-1848-8127-ED8AD093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426" y="2635853"/>
            <a:ext cx="1194975" cy="1194975"/>
          </a:xfrm>
          <a:prstGeom prst="rect">
            <a:avLst/>
          </a:prstGeom>
          <a:noFill/>
        </p:spPr>
      </p:pic>
      <p:sp>
        <p:nvSpPr>
          <p:cNvPr id="2" name="Cloud Callout 1">
            <a:extLst>
              <a:ext uri="{FF2B5EF4-FFF2-40B4-BE49-F238E27FC236}">
                <a16:creationId xmlns:a16="http://schemas.microsoft.com/office/drawing/2014/main" id="{6B9632A6-C06A-C249-A913-6EF5165A02F4}"/>
              </a:ext>
            </a:extLst>
          </p:cNvPr>
          <p:cNvSpPr/>
          <p:nvPr/>
        </p:nvSpPr>
        <p:spPr>
          <a:xfrm>
            <a:off x="1191026" y="1538975"/>
            <a:ext cx="2209800" cy="1184210"/>
          </a:xfrm>
          <a:prstGeom prst="cloudCallout">
            <a:avLst>
              <a:gd name="adj1" fmla="val -18417"/>
              <a:gd name="adj2" fmla="val 65017"/>
            </a:avLst>
          </a:prstGeom>
          <a:solidFill>
            <a:srgbClr val="FFBE7D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drawing of a face&#10;&#10;Description automatically generated">
            <a:extLst>
              <a:ext uri="{FF2B5EF4-FFF2-40B4-BE49-F238E27FC236}">
                <a16:creationId xmlns:a16="http://schemas.microsoft.com/office/drawing/2014/main" id="{66457268-D51D-124C-B8E3-705F6ECA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26" y="1915103"/>
            <a:ext cx="551082" cy="431955"/>
          </a:xfrm>
          <a:prstGeom prst="rect">
            <a:avLst/>
          </a:prstGeom>
        </p:spPr>
      </p:pic>
      <p:pic>
        <p:nvPicPr>
          <p:cNvPr id="37" name="Picture 3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DCC5CC-2125-FB4A-8F13-1E79926FB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04702" y="1915103"/>
            <a:ext cx="449001" cy="448578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F3D97E3-15AC-1E48-A3A2-80A0D8C6FFA8}"/>
              </a:ext>
            </a:extLst>
          </p:cNvPr>
          <p:cNvSpPr txBox="1">
            <a:spLocks/>
          </p:cNvSpPr>
          <p:nvPr/>
        </p:nvSpPr>
        <p:spPr>
          <a:xfrm>
            <a:off x="1972112" y="1904231"/>
            <a:ext cx="692721" cy="414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or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7E10D12-61AF-B342-A401-92D6E4715206}"/>
              </a:ext>
            </a:extLst>
          </p:cNvPr>
          <p:cNvSpPr txBox="1">
            <a:spLocks/>
          </p:cNvSpPr>
          <p:nvPr/>
        </p:nvSpPr>
        <p:spPr>
          <a:xfrm>
            <a:off x="2828160" y="1850342"/>
            <a:ext cx="692721" cy="414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70FE75-A0F7-064B-A448-6BE0E77E661E}"/>
              </a:ext>
            </a:extLst>
          </p:cNvPr>
          <p:cNvGrpSpPr/>
          <p:nvPr/>
        </p:nvGrpSpPr>
        <p:grpSpPr>
          <a:xfrm>
            <a:off x="5750949" y="4572408"/>
            <a:ext cx="1733515" cy="281152"/>
            <a:chOff x="962322" y="3987788"/>
            <a:chExt cx="1905897" cy="308833"/>
          </a:xfrm>
        </p:grpSpPr>
        <p:cxnSp>
          <p:nvCxnSpPr>
            <p:cNvPr id="104" name="Straight Arrow Connector 53">
              <a:extLst>
                <a:ext uri="{FF2B5EF4-FFF2-40B4-BE49-F238E27FC236}">
                  <a16:creationId xmlns:a16="http://schemas.microsoft.com/office/drawing/2014/main" id="{9239EFE0-B1C3-7D47-8D74-CE466513BA02}"/>
                </a:ext>
              </a:extLst>
            </p:cNvPr>
            <p:cNvCxnSpPr/>
            <p:nvPr/>
          </p:nvCxnSpPr>
          <p:spPr>
            <a:xfrm>
              <a:off x="962322" y="4268257"/>
              <a:ext cx="1905897" cy="94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60">
              <a:extLst>
                <a:ext uri="{FF2B5EF4-FFF2-40B4-BE49-F238E27FC236}">
                  <a16:creationId xmlns:a16="http://schemas.microsoft.com/office/drawing/2014/main" id="{B33CC518-6A10-7D46-BB14-18CFC4C152B2}"/>
                </a:ext>
              </a:extLst>
            </p:cNvPr>
            <p:cNvSpPr txBox="1"/>
            <p:nvPr/>
          </p:nvSpPr>
          <p:spPr>
            <a:xfrm flipH="1">
              <a:off x="1368763" y="3987788"/>
              <a:ext cx="114300" cy="30008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H</a:t>
              </a:r>
            </a:p>
          </p:txBody>
        </p:sp>
        <p:sp>
          <p:nvSpPr>
            <p:cNvPr id="106" name="TextBox 61">
              <a:extLst>
                <a:ext uri="{FF2B5EF4-FFF2-40B4-BE49-F238E27FC236}">
                  <a16:creationId xmlns:a16="http://schemas.microsoft.com/office/drawing/2014/main" id="{BE5D2139-70A3-9E4D-9FF0-0B414C6C0A7F}"/>
                </a:ext>
              </a:extLst>
            </p:cNvPr>
            <p:cNvSpPr txBox="1"/>
            <p:nvPr/>
          </p:nvSpPr>
          <p:spPr>
            <a:xfrm flipH="1">
              <a:off x="1597363" y="3987788"/>
              <a:ext cx="114300" cy="30008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E</a:t>
              </a:r>
            </a:p>
          </p:txBody>
        </p:sp>
        <p:sp>
          <p:nvSpPr>
            <p:cNvPr id="107" name="TextBox 62">
              <a:extLst>
                <a:ext uri="{FF2B5EF4-FFF2-40B4-BE49-F238E27FC236}">
                  <a16:creationId xmlns:a16="http://schemas.microsoft.com/office/drawing/2014/main" id="{A413CF49-A26E-6543-8FBD-F107009033F0}"/>
                </a:ext>
              </a:extLst>
            </p:cNvPr>
            <p:cNvSpPr txBox="1"/>
            <p:nvPr/>
          </p:nvSpPr>
          <p:spPr>
            <a:xfrm flipH="1">
              <a:off x="1825963" y="3987788"/>
              <a:ext cx="114300" cy="30008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L</a:t>
              </a:r>
            </a:p>
          </p:txBody>
        </p:sp>
        <p:sp>
          <p:nvSpPr>
            <p:cNvPr id="108" name="TextBox 63">
              <a:extLst>
                <a:ext uri="{FF2B5EF4-FFF2-40B4-BE49-F238E27FC236}">
                  <a16:creationId xmlns:a16="http://schemas.microsoft.com/office/drawing/2014/main" id="{A8E09369-93C7-C94D-8CC0-77E3BC4FCCE9}"/>
                </a:ext>
              </a:extLst>
            </p:cNvPr>
            <p:cNvSpPr txBox="1"/>
            <p:nvPr/>
          </p:nvSpPr>
          <p:spPr>
            <a:xfrm flipH="1">
              <a:off x="2054563" y="3987788"/>
              <a:ext cx="114300" cy="30008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L</a:t>
              </a:r>
            </a:p>
          </p:txBody>
        </p:sp>
        <p:sp>
          <p:nvSpPr>
            <p:cNvPr id="109" name="TextBox 64">
              <a:extLst>
                <a:ext uri="{FF2B5EF4-FFF2-40B4-BE49-F238E27FC236}">
                  <a16:creationId xmlns:a16="http://schemas.microsoft.com/office/drawing/2014/main" id="{DD363F58-EF3F-C041-A3EF-32E3469E44CE}"/>
                </a:ext>
              </a:extLst>
            </p:cNvPr>
            <p:cNvSpPr txBox="1"/>
            <p:nvPr/>
          </p:nvSpPr>
          <p:spPr>
            <a:xfrm flipH="1">
              <a:off x="2283163" y="3996539"/>
              <a:ext cx="114300" cy="30008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O</a:t>
              </a:r>
            </a:p>
          </p:txBody>
        </p:sp>
      </p:grpSp>
      <p:sp>
        <p:nvSpPr>
          <p:cNvPr id="114" name="Freeform 103">
            <a:extLst>
              <a:ext uri="{FF2B5EF4-FFF2-40B4-BE49-F238E27FC236}">
                <a16:creationId xmlns:a16="http://schemas.microsoft.com/office/drawing/2014/main" id="{C33D1770-2538-7047-A11D-45DF837BBBB6}"/>
              </a:ext>
            </a:extLst>
          </p:cNvPr>
          <p:cNvSpPr/>
          <p:nvPr/>
        </p:nvSpPr>
        <p:spPr>
          <a:xfrm>
            <a:off x="5348865" y="1544837"/>
            <a:ext cx="1506410" cy="848341"/>
          </a:xfrm>
          <a:custGeom>
            <a:avLst/>
            <a:gdLst>
              <a:gd name="connsiteX0" fmla="*/ 0 w 1859280"/>
              <a:gd name="connsiteY0" fmla="*/ 1116351 h 1137228"/>
              <a:gd name="connsiteX1" fmla="*/ 30480 w 1859280"/>
              <a:gd name="connsiteY1" fmla="*/ 1126511 h 1137228"/>
              <a:gd name="connsiteX2" fmla="*/ 172720 w 1859280"/>
              <a:gd name="connsiteY2" fmla="*/ 1096031 h 1137228"/>
              <a:gd name="connsiteX3" fmla="*/ 203200 w 1859280"/>
              <a:gd name="connsiteY3" fmla="*/ 1085871 h 1137228"/>
              <a:gd name="connsiteX4" fmla="*/ 264160 w 1859280"/>
              <a:gd name="connsiteY4" fmla="*/ 1045231 h 1137228"/>
              <a:gd name="connsiteX5" fmla="*/ 294640 w 1859280"/>
              <a:gd name="connsiteY5" fmla="*/ 1024911 h 1137228"/>
              <a:gd name="connsiteX6" fmla="*/ 304800 w 1859280"/>
              <a:gd name="connsiteY6" fmla="*/ 994431 h 1137228"/>
              <a:gd name="connsiteX7" fmla="*/ 375920 w 1859280"/>
              <a:gd name="connsiteY7" fmla="*/ 913151 h 1137228"/>
              <a:gd name="connsiteX8" fmla="*/ 396240 w 1859280"/>
              <a:gd name="connsiteY8" fmla="*/ 852191 h 1137228"/>
              <a:gd name="connsiteX9" fmla="*/ 406400 w 1859280"/>
              <a:gd name="connsiteY9" fmla="*/ 821711 h 1137228"/>
              <a:gd name="connsiteX10" fmla="*/ 426720 w 1859280"/>
              <a:gd name="connsiteY10" fmla="*/ 781071 h 1137228"/>
              <a:gd name="connsiteX11" fmla="*/ 447040 w 1859280"/>
              <a:gd name="connsiteY11" fmla="*/ 750591 h 1137228"/>
              <a:gd name="connsiteX12" fmla="*/ 467360 w 1859280"/>
              <a:gd name="connsiteY12" fmla="*/ 709951 h 1137228"/>
              <a:gd name="connsiteX13" fmla="*/ 508000 w 1859280"/>
              <a:gd name="connsiteY13" fmla="*/ 648991 h 1137228"/>
              <a:gd name="connsiteX14" fmla="*/ 528320 w 1859280"/>
              <a:gd name="connsiteY14" fmla="*/ 608351 h 1137228"/>
              <a:gd name="connsiteX15" fmla="*/ 538480 w 1859280"/>
              <a:gd name="connsiteY15" fmla="*/ 577871 h 1137228"/>
              <a:gd name="connsiteX16" fmla="*/ 558800 w 1859280"/>
              <a:gd name="connsiteY16" fmla="*/ 547391 h 1137228"/>
              <a:gd name="connsiteX17" fmla="*/ 568960 w 1859280"/>
              <a:gd name="connsiteY17" fmla="*/ 496591 h 1137228"/>
              <a:gd name="connsiteX18" fmla="*/ 589280 w 1859280"/>
              <a:gd name="connsiteY18" fmla="*/ 435631 h 1137228"/>
              <a:gd name="connsiteX19" fmla="*/ 609600 w 1859280"/>
              <a:gd name="connsiteY19" fmla="*/ 374671 h 1137228"/>
              <a:gd name="connsiteX20" fmla="*/ 619760 w 1859280"/>
              <a:gd name="connsiteY20" fmla="*/ 344191 h 1137228"/>
              <a:gd name="connsiteX21" fmla="*/ 629920 w 1859280"/>
              <a:gd name="connsiteY21" fmla="*/ 313711 h 1137228"/>
              <a:gd name="connsiteX22" fmla="*/ 650240 w 1859280"/>
              <a:gd name="connsiteY22" fmla="*/ 283231 h 1137228"/>
              <a:gd name="connsiteX23" fmla="*/ 711200 w 1859280"/>
              <a:gd name="connsiteY23" fmla="*/ 161311 h 1137228"/>
              <a:gd name="connsiteX24" fmla="*/ 731520 w 1859280"/>
              <a:gd name="connsiteY24" fmla="*/ 130831 h 1137228"/>
              <a:gd name="connsiteX25" fmla="*/ 762000 w 1859280"/>
              <a:gd name="connsiteY25" fmla="*/ 69871 h 1137228"/>
              <a:gd name="connsiteX26" fmla="*/ 822960 w 1859280"/>
              <a:gd name="connsiteY26" fmla="*/ 39391 h 1137228"/>
              <a:gd name="connsiteX27" fmla="*/ 883920 w 1859280"/>
              <a:gd name="connsiteY27" fmla="*/ 8911 h 1137228"/>
              <a:gd name="connsiteX28" fmla="*/ 975360 w 1859280"/>
              <a:gd name="connsiteY28" fmla="*/ 19071 h 1137228"/>
              <a:gd name="connsiteX29" fmla="*/ 1005840 w 1859280"/>
              <a:gd name="connsiteY29" fmla="*/ 29231 h 1137228"/>
              <a:gd name="connsiteX30" fmla="*/ 1046480 w 1859280"/>
              <a:gd name="connsiteY30" fmla="*/ 90191 h 1137228"/>
              <a:gd name="connsiteX31" fmla="*/ 1066800 w 1859280"/>
              <a:gd name="connsiteY31" fmla="*/ 120671 h 1137228"/>
              <a:gd name="connsiteX32" fmla="*/ 1107440 w 1859280"/>
              <a:gd name="connsiteY32" fmla="*/ 191791 h 1137228"/>
              <a:gd name="connsiteX33" fmla="*/ 1127760 w 1859280"/>
              <a:gd name="connsiteY33" fmla="*/ 252751 h 1137228"/>
              <a:gd name="connsiteX34" fmla="*/ 1148080 w 1859280"/>
              <a:gd name="connsiteY34" fmla="*/ 283231 h 1137228"/>
              <a:gd name="connsiteX35" fmla="*/ 1168400 w 1859280"/>
              <a:gd name="connsiteY35" fmla="*/ 344191 h 1137228"/>
              <a:gd name="connsiteX36" fmla="*/ 1209040 w 1859280"/>
              <a:gd name="connsiteY36" fmla="*/ 435631 h 1137228"/>
              <a:gd name="connsiteX37" fmla="*/ 1229360 w 1859280"/>
              <a:gd name="connsiteY37" fmla="*/ 496591 h 1137228"/>
              <a:gd name="connsiteX38" fmla="*/ 1239520 w 1859280"/>
              <a:gd name="connsiteY38" fmla="*/ 527071 h 1137228"/>
              <a:gd name="connsiteX39" fmla="*/ 1270000 w 1859280"/>
              <a:gd name="connsiteY39" fmla="*/ 588031 h 1137228"/>
              <a:gd name="connsiteX40" fmla="*/ 1290320 w 1859280"/>
              <a:gd name="connsiteY40" fmla="*/ 659151 h 1137228"/>
              <a:gd name="connsiteX41" fmla="*/ 1310640 w 1859280"/>
              <a:gd name="connsiteY41" fmla="*/ 699791 h 1137228"/>
              <a:gd name="connsiteX42" fmla="*/ 1351280 w 1859280"/>
              <a:gd name="connsiteY42" fmla="*/ 791231 h 1137228"/>
              <a:gd name="connsiteX43" fmla="*/ 1381760 w 1859280"/>
              <a:gd name="connsiteY43" fmla="*/ 821711 h 1137228"/>
              <a:gd name="connsiteX44" fmla="*/ 1391920 w 1859280"/>
              <a:gd name="connsiteY44" fmla="*/ 852191 h 1137228"/>
              <a:gd name="connsiteX45" fmla="*/ 1463040 w 1859280"/>
              <a:gd name="connsiteY45" fmla="*/ 943631 h 1137228"/>
              <a:gd name="connsiteX46" fmla="*/ 1473200 w 1859280"/>
              <a:gd name="connsiteY46" fmla="*/ 974111 h 1137228"/>
              <a:gd name="connsiteX47" fmla="*/ 1534160 w 1859280"/>
              <a:gd name="connsiteY47" fmla="*/ 1024911 h 1137228"/>
              <a:gd name="connsiteX48" fmla="*/ 1635760 w 1859280"/>
              <a:gd name="connsiteY48" fmla="*/ 1075711 h 1137228"/>
              <a:gd name="connsiteX49" fmla="*/ 1696720 w 1859280"/>
              <a:gd name="connsiteY49" fmla="*/ 1096031 h 1137228"/>
              <a:gd name="connsiteX50" fmla="*/ 1737360 w 1859280"/>
              <a:gd name="connsiteY50" fmla="*/ 1106191 h 1137228"/>
              <a:gd name="connsiteX51" fmla="*/ 1849120 w 1859280"/>
              <a:gd name="connsiteY51" fmla="*/ 1136671 h 1137228"/>
              <a:gd name="connsiteX52" fmla="*/ 1859280 w 1859280"/>
              <a:gd name="connsiteY52" fmla="*/ 1136671 h 113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859280" h="1137228">
                <a:moveTo>
                  <a:pt x="0" y="1116351"/>
                </a:moveTo>
                <a:cubicBezTo>
                  <a:pt x="10160" y="1119738"/>
                  <a:pt x="19770" y="1126511"/>
                  <a:pt x="30480" y="1126511"/>
                </a:cubicBezTo>
                <a:cubicBezTo>
                  <a:pt x="94564" y="1126511"/>
                  <a:pt x="116020" y="1114931"/>
                  <a:pt x="172720" y="1096031"/>
                </a:cubicBezTo>
                <a:cubicBezTo>
                  <a:pt x="182880" y="1092644"/>
                  <a:pt x="194289" y="1091812"/>
                  <a:pt x="203200" y="1085871"/>
                </a:cubicBezTo>
                <a:lnTo>
                  <a:pt x="264160" y="1045231"/>
                </a:lnTo>
                <a:lnTo>
                  <a:pt x="294640" y="1024911"/>
                </a:lnTo>
                <a:cubicBezTo>
                  <a:pt x="298027" y="1014751"/>
                  <a:pt x="298110" y="1002794"/>
                  <a:pt x="304800" y="994431"/>
                </a:cubicBezTo>
                <a:cubicBezTo>
                  <a:pt x="352213" y="935164"/>
                  <a:pt x="335280" y="1035071"/>
                  <a:pt x="375920" y="913151"/>
                </a:cubicBezTo>
                <a:lnTo>
                  <a:pt x="396240" y="852191"/>
                </a:lnTo>
                <a:cubicBezTo>
                  <a:pt x="399627" y="842031"/>
                  <a:pt x="401611" y="831290"/>
                  <a:pt x="406400" y="821711"/>
                </a:cubicBezTo>
                <a:cubicBezTo>
                  <a:pt x="413173" y="808164"/>
                  <a:pt x="419206" y="794221"/>
                  <a:pt x="426720" y="781071"/>
                </a:cubicBezTo>
                <a:cubicBezTo>
                  <a:pt x="432778" y="770469"/>
                  <a:pt x="440982" y="761193"/>
                  <a:pt x="447040" y="750591"/>
                </a:cubicBezTo>
                <a:cubicBezTo>
                  <a:pt x="454554" y="737441"/>
                  <a:pt x="459568" y="722938"/>
                  <a:pt x="467360" y="709951"/>
                </a:cubicBezTo>
                <a:cubicBezTo>
                  <a:pt x="479925" y="689010"/>
                  <a:pt x="497078" y="670834"/>
                  <a:pt x="508000" y="648991"/>
                </a:cubicBezTo>
                <a:cubicBezTo>
                  <a:pt x="514773" y="635444"/>
                  <a:pt x="522354" y="622272"/>
                  <a:pt x="528320" y="608351"/>
                </a:cubicBezTo>
                <a:cubicBezTo>
                  <a:pt x="532539" y="598507"/>
                  <a:pt x="533691" y="587450"/>
                  <a:pt x="538480" y="577871"/>
                </a:cubicBezTo>
                <a:cubicBezTo>
                  <a:pt x="543941" y="566949"/>
                  <a:pt x="552027" y="557551"/>
                  <a:pt x="558800" y="547391"/>
                </a:cubicBezTo>
                <a:cubicBezTo>
                  <a:pt x="562187" y="530458"/>
                  <a:pt x="564416" y="513251"/>
                  <a:pt x="568960" y="496591"/>
                </a:cubicBezTo>
                <a:cubicBezTo>
                  <a:pt x="574596" y="475927"/>
                  <a:pt x="582507" y="455951"/>
                  <a:pt x="589280" y="435631"/>
                </a:cubicBezTo>
                <a:lnTo>
                  <a:pt x="609600" y="374671"/>
                </a:lnTo>
                <a:lnTo>
                  <a:pt x="619760" y="344191"/>
                </a:lnTo>
                <a:cubicBezTo>
                  <a:pt x="623147" y="334031"/>
                  <a:pt x="623979" y="322622"/>
                  <a:pt x="629920" y="313711"/>
                </a:cubicBezTo>
                <a:cubicBezTo>
                  <a:pt x="636693" y="303551"/>
                  <a:pt x="645281" y="294389"/>
                  <a:pt x="650240" y="283231"/>
                </a:cubicBezTo>
                <a:cubicBezTo>
                  <a:pt x="706326" y="157038"/>
                  <a:pt x="626705" y="288053"/>
                  <a:pt x="711200" y="161311"/>
                </a:cubicBezTo>
                <a:cubicBezTo>
                  <a:pt x="717973" y="151151"/>
                  <a:pt x="727659" y="142415"/>
                  <a:pt x="731520" y="130831"/>
                </a:cubicBezTo>
                <a:cubicBezTo>
                  <a:pt x="739783" y="106041"/>
                  <a:pt x="742305" y="89566"/>
                  <a:pt x="762000" y="69871"/>
                </a:cubicBezTo>
                <a:cubicBezTo>
                  <a:pt x="791117" y="40754"/>
                  <a:pt x="789906" y="55918"/>
                  <a:pt x="822960" y="39391"/>
                </a:cubicBezTo>
                <a:cubicBezTo>
                  <a:pt x="901742" y="0"/>
                  <a:pt x="807308" y="34448"/>
                  <a:pt x="883920" y="8911"/>
                </a:cubicBezTo>
                <a:cubicBezTo>
                  <a:pt x="914400" y="12298"/>
                  <a:pt x="945110" y="14029"/>
                  <a:pt x="975360" y="19071"/>
                </a:cubicBezTo>
                <a:cubicBezTo>
                  <a:pt x="985924" y="20832"/>
                  <a:pt x="998267" y="21658"/>
                  <a:pt x="1005840" y="29231"/>
                </a:cubicBezTo>
                <a:cubicBezTo>
                  <a:pt x="1023109" y="46500"/>
                  <a:pt x="1032933" y="69871"/>
                  <a:pt x="1046480" y="90191"/>
                </a:cubicBezTo>
                <a:lnTo>
                  <a:pt x="1066800" y="120671"/>
                </a:lnTo>
                <a:cubicBezTo>
                  <a:pt x="1085129" y="148164"/>
                  <a:pt x="1094550" y="159565"/>
                  <a:pt x="1107440" y="191791"/>
                </a:cubicBezTo>
                <a:cubicBezTo>
                  <a:pt x="1115395" y="211678"/>
                  <a:pt x="1115879" y="234929"/>
                  <a:pt x="1127760" y="252751"/>
                </a:cubicBezTo>
                <a:cubicBezTo>
                  <a:pt x="1134533" y="262911"/>
                  <a:pt x="1143121" y="272073"/>
                  <a:pt x="1148080" y="283231"/>
                </a:cubicBezTo>
                <a:cubicBezTo>
                  <a:pt x="1156779" y="302804"/>
                  <a:pt x="1156519" y="326369"/>
                  <a:pt x="1168400" y="344191"/>
                </a:cubicBezTo>
                <a:cubicBezTo>
                  <a:pt x="1200601" y="392493"/>
                  <a:pt x="1184859" y="363087"/>
                  <a:pt x="1209040" y="435631"/>
                </a:cubicBezTo>
                <a:lnTo>
                  <a:pt x="1229360" y="496591"/>
                </a:lnTo>
                <a:cubicBezTo>
                  <a:pt x="1232747" y="506751"/>
                  <a:pt x="1233579" y="518160"/>
                  <a:pt x="1239520" y="527071"/>
                </a:cubicBezTo>
                <a:cubicBezTo>
                  <a:pt x="1261784" y="560467"/>
                  <a:pt x="1259484" y="551225"/>
                  <a:pt x="1270000" y="588031"/>
                </a:cubicBezTo>
                <a:cubicBezTo>
                  <a:pt x="1277365" y="613810"/>
                  <a:pt x="1279880" y="634791"/>
                  <a:pt x="1290320" y="659151"/>
                </a:cubicBezTo>
                <a:cubicBezTo>
                  <a:pt x="1296286" y="673072"/>
                  <a:pt x="1305015" y="685729"/>
                  <a:pt x="1310640" y="699791"/>
                </a:cubicBezTo>
                <a:cubicBezTo>
                  <a:pt x="1331087" y="750909"/>
                  <a:pt x="1321208" y="755144"/>
                  <a:pt x="1351280" y="791231"/>
                </a:cubicBezTo>
                <a:cubicBezTo>
                  <a:pt x="1360478" y="802269"/>
                  <a:pt x="1371600" y="811551"/>
                  <a:pt x="1381760" y="821711"/>
                </a:cubicBezTo>
                <a:cubicBezTo>
                  <a:pt x="1385147" y="831871"/>
                  <a:pt x="1386719" y="842829"/>
                  <a:pt x="1391920" y="852191"/>
                </a:cubicBezTo>
                <a:cubicBezTo>
                  <a:pt x="1422301" y="906877"/>
                  <a:pt x="1426016" y="906607"/>
                  <a:pt x="1463040" y="943631"/>
                </a:cubicBezTo>
                <a:cubicBezTo>
                  <a:pt x="1466427" y="953791"/>
                  <a:pt x="1467259" y="965200"/>
                  <a:pt x="1473200" y="974111"/>
                </a:cubicBezTo>
                <a:cubicBezTo>
                  <a:pt x="1488846" y="997580"/>
                  <a:pt x="1511669" y="1009917"/>
                  <a:pt x="1534160" y="1024911"/>
                </a:cubicBezTo>
                <a:cubicBezTo>
                  <a:pt x="1572880" y="1082990"/>
                  <a:pt x="1535982" y="1042452"/>
                  <a:pt x="1635760" y="1075711"/>
                </a:cubicBezTo>
                <a:cubicBezTo>
                  <a:pt x="1656080" y="1082484"/>
                  <a:pt x="1675940" y="1090836"/>
                  <a:pt x="1696720" y="1096031"/>
                </a:cubicBezTo>
                <a:cubicBezTo>
                  <a:pt x="1710267" y="1099418"/>
                  <a:pt x="1723985" y="1102179"/>
                  <a:pt x="1737360" y="1106191"/>
                </a:cubicBezTo>
                <a:cubicBezTo>
                  <a:pt x="1811773" y="1128515"/>
                  <a:pt x="1779679" y="1125097"/>
                  <a:pt x="1849120" y="1136671"/>
                </a:cubicBezTo>
                <a:cubicBezTo>
                  <a:pt x="1852461" y="1137228"/>
                  <a:pt x="1855893" y="1136671"/>
                  <a:pt x="1859280" y="1136671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0EC3686-78D0-D64D-BD06-F8E59949DF0F}"/>
              </a:ext>
            </a:extLst>
          </p:cNvPr>
          <p:cNvGrpSpPr/>
          <p:nvPr/>
        </p:nvGrpSpPr>
        <p:grpSpPr>
          <a:xfrm>
            <a:off x="5086110" y="2766007"/>
            <a:ext cx="1931479" cy="1004067"/>
            <a:chOff x="4568687" y="2610860"/>
            <a:chExt cx="1340157" cy="818140"/>
          </a:xfrm>
        </p:grpSpPr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F8021BAF-B181-504B-AA2E-50A63D9EEC9C}"/>
                </a:ext>
              </a:extLst>
            </p:cNvPr>
            <p:cNvSpPr/>
            <p:nvPr/>
          </p:nvSpPr>
          <p:spPr>
            <a:xfrm>
              <a:off x="4568687" y="2673050"/>
              <a:ext cx="1340157" cy="755950"/>
            </a:xfrm>
            <a:custGeom>
              <a:avLst/>
              <a:gdLst>
                <a:gd name="connsiteX0" fmla="*/ 0 w 2103120"/>
                <a:gd name="connsiteY0" fmla="*/ 975360 h 994785"/>
                <a:gd name="connsiteX1" fmla="*/ 182880 w 2103120"/>
                <a:gd name="connsiteY1" fmla="*/ 975360 h 994785"/>
                <a:gd name="connsiteX2" fmla="*/ 213360 w 2103120"/>
                <a:gd name="connsiteY2" fmla="*/ 955040 h 994785"/>
                <a:gd name="connsiteX3" fmla="*/ 254000 w 2103120"/>
                <a:gd name="connsiteY3" fmla="*/ 833120 h 994785"/>
                <a:gd name="connsiteX4" fmla="*/ 264160 w 2103120"/>
                <a:gd name="connsiteY4" fmla="*/ 802640 h 994785"/>
                <a:gd name="connsiteX5" fmla="*/ 274320 w 2103120"/>
                <a:gd name="connsiteY5" fmla="*/ 772160 h 994785"/>
                <a:gd name="connsiteX6" fmla="*/ 294640 w 2103120"/>
                <a:gd name="connsiteY6" fmla="*/ 701040 h 994785"/>
                <a:gd name="connsiteX7" fmla="*/ 304800 w 2103120"/>
                <a:gd name="connsiteY7" fmla="*/ 538480 h 994785"/>
                <a:gd name="connsiteX8" fmla="*/ 335280 w 2103120"/>
                <a:gd name="connsiteY8" fmla="*/ 416560 h 994785"/>
                <a:gd name="connsiteX9" fmla="*/ 365760 w 2103120"/>
                <a:gd name="connsiteY9" fmla="*/ 314960 h 994785"/>
                <a:gd name="connsiteX10" fmla="*/ 396240 w 2103120"/>
                <a:gd name="connsiteY10" fmla="*/ 254000 h 994785"/>
                <a:gd name="connsiteX11" fmla="*/ 426720 w 2103120"/>
                <a:gd name="connsiteY11" fmla="*/ 243840 h 994785"/>
                <a:gd name="connsiteX12" fmla="*/ 477520 w 2103120"/>
                <a:gd name="connsiteY12" fmla="*/ 284480 h 994785"/>
                <a:gd name="connsiteX13" fmla="*/ 508000 w 2103120"/>
                <a:gd name="connsiteY13" fmla="*/ 294640 h 994785"/>
                <a:gd name="connsiteX14" fmla="*/ 538480 w 2103120"/>
                <a:gd name="connsiteY14" fmla="*/ 314960 h 994785"/>
                <a:gd name="connsiteX15" fmla="*/ 660400 w 2103120"/>
                <a:gd name="connsiteY15" fmla="*/ 680720 h 994785"/>
                <a:gd name="connsiteX16" fmla="*/ 670560 w 2103120"/>
                <a:gd name="connsiteY16" fmla="*/ 711200 h 994785"/>
                <a:gd name="connsiteX17" fmla="*/ 680720 w 2103120"/>
                <a:gd name="connsiteY17" fmla="*/ 741680 h 994785"/>
                <a:gd name="connsiteX18" fmla="*/ 721360 w 2103120"/>
                <a:gd name="connsiteY18" fmla="*/ 802640 h 994785"/>
                <a:gd name="connsiteX19" fmla="*/ 762000 w 2103120"/>
                <a:gd name="connsiteY19" fmla="*/ 853440 h 994785"/>
                <a:gd name="connsiteX20" fmla="*/ 802640 w 2103120"/>
                <a:gd name="connsiteY20" fmla="*/ 914400 h 994785"/>
                <a:gd name="connsiteX21" fmla="*/ 863600 w 2103120"/>
                <a:gd name="connsiteY21" fmla="*/ 944880 h 994785"/>
                <a:gd name="connsiteX22" fmla="*/ 894080 w 2103120"/>
                <a:gd name="connsiteY22" fmla="*/ 955040 h 994785"/>
                <a:gd name="connsiteX23" fmla="*/ 955040 w 2103120"/>
                <a:gd name="connsiteY23" fmla="*/ 944880 h 994785"/>
                <a:gd name="connsiteX24" fmla="*/ 1046480 w 2103120"/>
                <a:gd name="connsiteY24" fmla="*/ 883920 h 994785"/>
                <a:gd name="connsiteX25" fmla="*/ 1076960 w 2103120"/>
                <a:gd name="connsiteY25" fmla="*/ 863600 h 994785"/>
                <a:gd name="connsiteX26" fmla="*/ 1107440 w 2103120"/>
                <a:gd name="connsiteY26" fmla="*/ 843280 h 994785"/>
                <a:gd name="connsiteX27" fmla="*/ 1117600 w 2103120"/>
                <a:gd name="connsiteY27" fmla="*/ 812800 h 994785"/>
                <a:gd name="connsiteX28" fmla="*/ 1168400 w 2103120"/>
                <a:gd name="connsiteY28" fmla="*/ 741680 h 994785"/>
                <a:gd name="connsiteX29" fmla="*/ 1198880 w 2103120"/>
                <a:gd name="connsiteY29" fmla="*/ 650240 h 994785"/>
                <a:gd name="connsiteX30" fmla="*/ 1209040 w 2103120"/>
                <a:gd name="connsiteY30" fmla="*/ 619760 h 994785"/>
                <a:gd name="connsiteX31" fmla="*/ 1229360 w 2103120"/>
                <a:gd name="connsiteY31" fmla="*/ 579120 h 994785"/>
                <a:gd name="connsiteX32" fmla="*/ 1249680 w 2103120"/>
                <a:gd name="connsiteY32" fmla="*/ 518160 h 994785"/>
                <a:gd name="connsiteX33" fmla="*/ 1259840 w 2103120"/>
                <a:gd name="connsiteY33" fmla="*/ 487680 h 994785"/>
                <a:gd name="connsiteX34" fmla="*/ 1280160 w 2103120"/>
                <a:gd name="connsiteY34" fmla="*/ 457200 h 994785"/>
                <a:gd name="connsiteX35" fmla="*/ 1300480 w 2103120"/>
                <a:gd name="connsiteY35" fmla="*/ 396240 h 994785"/>
                <a:gd name="connsiteX36" fmla="*/ 1310640 w 2103120"/>
                <a:gd name="connsiteY36" fmla="*/ 355600 h 994785"/>
                <a:gd name="connsiteX37" fmla="*/ 1330960 w 2103120"/>
                <a:gd name="connsiteY37" fmla="*/ 325120 h 994785"/>
                <a:gd name="connsiteX38" fmla="*/ 1351280 w 2103120"/>
                <a:gd name="connsiteY38" fmla="*/ 264160 h 994785"/>
                <a:gd name="connsiteX39" fmla="*/ 1361440 w 2103120"/>
                <a:gd name="connsiteY39" fmla="*/ 233680 h 994785"/>
                <a:gd name="connsiteX40" fmla="*/ 1371600 w 2103120"/>
                <a:gd name="connsiteY40" fmla="*/ 203200 h 994785"/>
                <a:gd name="connsiteX41" fmla="*/ 1402080 w 2103120"/>
                <a:gd name="connsiteY41" fmla="*/ 142240 h 994785"/>
                <a:gd name="connsiteX42" fmla="*/ 1422400 w 2103120"/>
                <a:gd name="connsiteY42" fmla="*/ 111760 h 994785"/>
                <a:gd name="connsiteX43" fmla="*/ 1442720 w 2103120"/>
                <a:gd name="connsiteY43" fmla="*/ 50800 h 994785"/>
                <a:gd name="connsiteX44" fmla="*/ 1463040 w 2103120"/>
                <a:gd name="connsiteY44" fmla="*/ 20320 h 994785"/>
                <a:gd name="connsiteX45" fmla="*/ 1524000 w 2103120"/>
                <a:gd name="connsiteY45" fmla="*/ 0 h 994785"/>
                <a:gd name="connsiteX46" fmla="*/ 1544320 w 2103120"/>
                <a:gd name="connsiteY46" fmla="*/ 30480 h 994785"/>
                <a:gd name="connsiteX47" fmla="*/ 1564640 w 2103120"/>
                <a:gd name="connsiteY47" fmla="*/ 142240 h 994785"/>
                <a:gd name="connsiteX48" fmla="*/ 1584960 w 2103120"/>
                <a:gd name="connsiteY48" fmla="*/ 203200 h 994785"/>
                <a:gd name="connsiteX49" fmla="*/ 1595120 w 2103120"/>
                <a:gd name="connsiteY49" fmla="*/ 243840 h 994785"/>
                <a:gd name="connsiteX50" fmla="*/ 1615440 w 2103120"/>
                <a:gd name="connsiteY50" fmla="*/ 304800 h 994785"/>
                <a:gd name="connsiteX51" fmla="*/ 1635760 w 2103120"/>
                <a:gd name="connsiteY51" fmla="*/ 335280 h 994785"/>
                <a:gd name="connsiteX52" fmla="*/ 1686560 w 2103120"/>
                <a:gd name="connsiteY52" fmla="*/ 426720 h 994785"/>
                <a:gd name="connsiteX53" fmla="*/ 1717040 w 2103120"/>
                <a:gd name="connsiteY53" fmla="*/ 487680 h 994785"/>
                <a:gd name="connsiteX54" fmla="*/ 1727200 w 2103120"/>
                <a:gd name="connsiteY54" fmla="*/ 518160 h 994785"/>
                <a:gd name="connsiteX55" fmla="*/ 1747520 w 2103120"/>
                <a:gd name="connsiteY55" fmla="*/ 548640 h 994785"/>
                <a:gd name="connsiteX56" fmla="*/ 1757680 w 2103120"/>
                <a:gd name="connsiteY56" fmla="*/ 579120 h 994785"/>
                <a:gd name="connsiteX57" fmla="*/ 1818640 w 2103120"/>
                <a:gd name="connsiteY57" fmla="*/ 670560 h 994785"/>
                <a:gd name="connsiteX58" fmla="*/ 1838960 w 2103120"/>
                <a:gd name="connsiteY58" fmla="*/ 701040 h 994785"/>
                <a:gd name="connsiteX59" fmla="*/ 1859280 w 2103120"/>
                <a:gd name="connsiteY59" fmla="*/ 731520 h 994785"/>
                <a:gd name="connsiteX60" fmla="*/ 1889760 w 2103120"/>
                <a:gd name="connsiteY60" fmla="*/ 762000 h 994785"/>
                <a:gd name="connsiteX61" fmla="*/ 1940560 w 2103120"/>
                <a:gd name="connsiteY61" fmla="*/ 812800 h 994785"/>
                <a:gd name="connsiteX62" fmla="*/ 2021840 w 2103120"/>
                <a:gd name="connsiteY62" fmla="*/ 883920 h 994785"/>
                <a:gd name="connsiteX63" fmla="*/ 2052320 w 2103120"/>
                <a:gd name="connsiteY63" fmla="*/ 904240 h 994785"/>
                <a:gd name="connsiteX64" fmla="*/ 2092960 w 2103120"/>
                <a:gd name="connsiteY64" fmla="*/ 944880 h 994785"/>
                <a:gd name="connsiteX65" fmla="*/ 2103120 w 2103120"/>
                <a:gd name="connsiteY65" fmla="*/ 944880 h 99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103120" h="994785">
                  <a:moveTo>
                    <a:pt x="0" y="975360"/>
                  </a:moveTo>
                  <a:cubicBezTo>
                    <a:pt x="78290" y="988408"/>
                    <a:pt x="85756" y="994785"/>
                    <a:pt x="182880" y="975360"/>
                  </a:cubicBezTo>
                  <a:cubicBezTo>
                    <a:pt x="194854" y="972965"/>
                    <a:pt x="203200" y="961813"/>
                    <a:pt x="213360" y="955040"/>
                  </a:cubicBezTo>
                  <a:lnTo>
                    <a:pt x="254000" y="833120"/>
                  </a:lnTo>
                  <a:lnTo>
                    <a:pt x="264160" y="802640"/>
                  </a:lnTo>
                  <a:cubicBezTo>
                    <a:pt x="267547" y="792480"/>
                    <a:pt x="271723" y="782550"/>
                    <a:pt x="274320" y="772160"/>
                  </a:cubicBezTo>
                  <a:cubicBezTo>
                    <a:pt x="287077" y="721130"/>
                    <a:pt x="280064" y="744767"/>
                    <a:pt x="294640" y="701040"/>
                  </a:cubicBezTo>
                  <a:cubicBezTo>
                    <a:pt x="298027" y="646853"/>
                    <a:pt x="299885" y="592549"/>
                    <a:pt x="304800" y="538480"/>
                  </a:cubicBezTo>
                  <a:cubicBezTo>
                    <a:pt x="312396" y="454925"/>
                    <a:pt x="314773" y="498588"/>
                    <a:pt x="335280" y="416560"/>
                  </a:cubicBezTo>
                  <a:cubicBezTo>
                    <a:pt x="350635" y="355140"/>
                    <a:pt x="341024" y="389167"/>
                    <a:pt x="365760" y="314960"/>
                  </a:cubicBezTo>
                  <a:cubicBezTo>
                    <a:pt x="372453" y="294881"/>
                    <a:pt x="378335" y="268324"/>
                    <a:pt x="396240" y="254000"/>
                  </a:cubicBezTo>
                  <a:cubicBezTo>
                    <a:pt x="404603" y="247310"/>
                    <a:pt x="416560" y="247227"/>
                    <a:pt x="426720" y="243840"/>
                  </a:cubicBezTo>
                  <a:cubicBezTo>
                    <a:pt x="503332" y="269377"/>
                    <a:pt x="411868" y="231959"/>
                    <a:pt x="477520" y="284480"/>
                  </a:cubicBezTo>
                  <a:cubicBezTo>
                    <a:pt x="485883" y="291170"/>
                    <a:pt x="498421" y="289851"/>
                    <a:pt x="508000" y="294640"/>
                  </a:cubicBezTo>
                  <a:cubicBezTo>
                    <a:pt x="518922" y="300101"/>
                    <a:pt x="528320" y="308187"/>
                    <a:pt x="538480" y="314960"/>
                  </a:cubicBezTo>
                  <a:lnTo>
                    <a:pt x="660400" y="680720"/>
                  </a:lnTo>
                  <a:lnTo>
                    <a:pt x="670560" y="711200"/>
                  </a:lnTo>
                  <a:cubicBezTo>
                    <a:pt x="673947" y="721360"/>
                    <a:pt x="674779" y="732769"/>
                    <a:pt x="680720" y="741680"/>
                  </a:cubicBezTo>
                  <a:cubicBezTo>
                    <a:pt x="694267" y="762000"/>
                    <a:pt x="713637" y="779472"/>
                    <a:pt x="721360" y="802640"/>
                  </a:cubicBezTo>
                  <a:cubicBezTo>
                    <a:pt x="735381" y="844704"/>
                    <a:pt x="722609" y="827179"/>
                    <a:pt x="762000" y="853440"/>
                  </a:cubicBezTo>
                  <a:cubicBezTo>
                    <a:pt x="775547" y="873760"/>
                    <a:pt x="779472" y="906677"/>
                    <a:pt x="802640" y="914400"/>
                  </a:cubicBezTo>
                  <a:cubicBezTo>
                    <a:pt x="879252" y="939937"/>
                    <a:pt x="784818" y="905489"/>
                    <a:pt x="863600" y="944880"/>
                  </a:cubicBezTo>
                  <a:cubicBezTo>
                    <a:pt x="873179" y="949669"/>
                    <a:pt x="883920" y="951653"/>
                    <a:pt x="894080" y="955040"/>
                  </a:cubicBezTo>
                  <a:cubicBezTo>
                    <a:pt x="914400" y="951653"/>
                    <a:pt x="936024" y="952803"/>
                    <a:pt x="955040" y="944880"/>
                  </a:cubicBezTo>
                  <a:lnTo>
                    <a:pt x="1046480" y="883920"/>
                  </a:lnTo>
                  <a:lnTo>
                    <a:pt x="1076960" y="863600"/>
                  </a:lnTo>
                  <a:lnTo>
                    <a:pt x="1107440" y="843280"/>
                  </a:lnTo>
                  <a:cubicBezTo>
                    <a:pt x="1110827" y="833120"/>
                    <a:pt x="1112811" y="822379"/>
                    <a:pt x="1117600" y="812800"/>
                  </a:cubicBezTo>
                  <a:cubicBezTo>
                    <a:pt x="1125028" y="797944"/>
                    <a:pt x="1161497" y="750884"/>
                    <a:pt x="1168400" y="741680"/>
                  </a:cubicBezTo>
                  <a:lnTo>
                    <a:pt x="1198880" y="650240"/>
                  </a:lnTo>
                  <a:cubicBezTo>
                    <a:pt x="1202267" y="640080"/>
                    <a:pt x="1204251" y="629339"/>
                    <a:pt x="1209040" y="619760"/>
                  </a:cubicBezTo>
                  <a:cubicBezTo>
                    <a:pt x="1215813" y="606213"/>
                    <a:pt x="1223735" y="593182"/>
                    <a:pt x="1229360" y="579120"/>
                  </a:cubicBezTo>
                  <a:cubicBezTo>
                    <a:pt x="1237315" y="559233"/>
                    <a:pt x="1242907" y="538480"/>
                    <a:pt x="1249680" y="518160"/>
                  </a:cubicBezTo>
                  <a:cubicBezTo>
                    <a:pt x="1253067" y="508000"/>
                    <a:pt x="1253899" y="496591"/>
                    <a:pt x="1259840" y="487680"/>
                  </a:cubicBezTo>
                  <a:cubicBezTo>
                    <a:pt x="1266613" y="477520"/>
                    <a:pt x="1275201" y="468358"/>
                    <a:pt x="1280160" y="457200"/>
                  </a:cubicBezTo>
                  <a:cubicBezTo>
                    <a:pt x="1288859" y="437627"/>
                    <a:pt x="1295285" y="417020"/>
                    <a:pt x="1300480" y="396240"/>
                  </a:cubicBezTo>
                  <a:cubicBezTo>
                    <a:pt x="1303867" y="382693"/>
                    <a:pt x="1305139" y="368435"/>
                    <a:pt x="1310640" y="355600"/>
                  </a:cubicBezTo>
                  <a:cubicBezTo>
                    <a:pt x="1315450" y="344377"/>
                    <a:pt x="1326001" y="336278"/>
                    <a:pt x="1330960" y="325120"/>
                  </a:cubicBezTo>
                  <a:cubicBezTo>
                    <a:pt x="1339659" y="305547"/>
                    <a:pt x="1344507" y="284480"/>
                    <a:pt x="1351280" y="264160"/>
                  </a:cubicBezTo>
                  <a:lnTo>
                    <a:pt x="1361440" y="233680"/>
                  </a:lnTo>
                  <a:cubicBezTo>
                    <a:pt x="1364827" y="223520"/>
                    <a:pt x="1365659" y="212111"/>
                    <a:pt x="1371600" y="203200"/>
                  </a:cubicBezTo>
                  <a:cubicBezTo>
                    <a:pt x="1429834" y="115849"/>
                    <a:pt x="1360016" y="226368"/>
                    <a:pt x="1402080" y="142240"/>
                  </a:cubicBezTo>
                  <a:cubicBezTo>
                    <a:pt x="1407541" y="131318"/>
                    <a:pt x="1417441" y="122918"/>
                    <a:pt x="1422400" y="111760"/>
                  </a:cubicBezTo>
                  <a:cubicBezTo>
                    <a:pt x="1431099" y="92187"/>
                    <a:pt x="1430839" y="68622"/>
                    <a:pt x="1442720" y="50800"/>
                  </a:cubicBezTo>
                  <a:cubicBezTo>
                    <a:pt x="1449493" y="40640"/>
                    <a:pt x="1452685" y="26792"/>
                    <a:pt x="1463040" y="20320"/>
                  </a:cubicBezTo>
                  <a:cubicBezTo>
                    <a:pt x="1481203" y="8968"/>
                    <a:pt x="1524000" y="0"/>
                    <a:pt x="1524000" y="0"/>
                  </a:cubicBezTo>
                  <a:cubicBezTo>
                    <a:pt x="1530773" y="10160"/>
                    <a:pt x="1538859" y="19558"/>
                    <a:pt x="1544320" y="30480"/>
                  </a:cubicBezTo>
                  <a:cubicBezTo>
                    <a:pt x="1561699" y="65238"/>
                    <a:pt x="1556760" y="105466"/>
                    <a:pt x="1564640" y="142240"/>
                  </a:cubicBezTo>
                  <a:cubicBezTo>
                    <a:pt x="1569128" y="163184"/>
                    <a:pt x="1579765" y="182420"/>
                    <a:pt x="1584960" y="203200"/>
                  </a:cubicBezTo>
                  <a:cubicBezTo>
                    <a:pt x="1588347" y="216747"/>
                    <a:pt x="1591108" y="230465"/>
                    <a:pt x="1595120" y="243840"/>
                  </a:cubicBezTo>
                  <a:cubicBezTo>
                    <a:pt x="1601275" y="264356"/>
                    <a:pt x="1603559" y="286978"/>
                    <a:pt x="1615440" y="304800"/>
                  </a:cubicBezTo>
                  <a:cubicBezTo>
                    <a:pt x="1622213" y="314960"/>
                    <a:pt x="1630801" y="324122"/>
                    <a:pt x="1635760" y="335280"/>
                  </a:cubicBezTo>
                  <a:cubicBezTo>
                    <a:pt x="1675542" y="424789"/>
                    <a:pt x="1630927" y="371087"/>
                    <a:pt x="1686560" y="426720"/>
                  </a:cubicBezTo>
                  <a:cubicBezTo>
                    <a:pt x="1712097" y="503332"/>
                    <a:pt x="1677649" y="408898"/>
                    <a:pt x="1717040" y="487680"/>
                  </a:cubicBezTo>
                  <a:cubicBezTo>
                    <a:pt x="1721829" y="497259"/>
                    <a:pt x="1722411" y="508581"/>
                    <a:pt x="1727200" y="518160"/>
                  </a:cubicBezTo>
                  <a:cubicBezTo>
                    <a:pt x="1732661" y="529082"/>
                    <a:pt x="1742059" y="537718"/>
                    <a:pt x="1747520" y="548640"/>
                  </a:cubicBezTo>
                  <a:cubicBezTo>
                    <a:pt x="1752309" y="558219"/>
                    <a:pt x="1752479" y="569758"/>
                    <a:pt x="1757680" y="579120"/>
                  </a:cubicBezTo>
                  <a:lnTo>
                    <a:pt x="1818640" y="670560"/>
                  </a:lnTo>
                  <a:lnTo>
                    <a:pt x="1838960" y="701040"/>
                  </a:lnTo>
                  <a:cubicBezTo>
                    <a:pt x="1845733" y="711200"/>
                    <a:pt x="1850646" y="722886"/>
                    <a:pt x="1859280" y="731520"/>
                  </a:cubicBezTo>
                  <a:cubicBezTo>
                    <a:pt x="1869440" y="741680"/>
                    <a:pt x="1880562" y="750962"/>
                    <a:pt x="1889760" y="762000"/>
                  </a:cubicBezTo>
                  <a:cubicBezTo>
                    <a:pt x="1932093" y="812800"/>
                    <a:pt x="1884680" y="775547"/>
                    <a:pt x="1940560" y="812800"/>
                  </a:cubicBezTo>
                  <a:cubicBezTo>
                    <a:pt x="1974427" y="863600"/>
                    <a:pt x="1950720" y="836507"/>
                    <a:pt x="2021840" y="883920"/>
                  </a:cubicBezTo>
                  <a:lnTo>
                    <a:pt x="2052320" y="904240"/>
                  </a:lnTo>
                  <a:cubicBezTo>
                    <a:pt x="2064635" y="941185"/>
                    <a:pt x="2053552" y="935028"/>
                    <a:pt x="2092960" y="944880"/>
                  </a:cubicBezTo>
                  <a:cubicBezTo>
                    <a:pt x="2096246" y="945701"/>
                    <a:pt x="2099733" y="944880"/>
                    <a:pt x="2103120" y="944880"/>
                  </a:cubicBezTo>
                </a:path>
              </a:pathLst>
            </a:cu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Oval 111">
              <a:extLst>
                <a:ext uri="{FF2B5EF4-FFF2-40B4-BE49-F238E27FC236}">
                  <a16:creationId xmlns:a16="http://schemas.microsoft.com/office/drawing/2014/main" id="{0545B373-078D-634B-BC72-8C5FEE843ED6}"/>
                </a:ext>
              </a:extLst>
            </p:cNvPr>
            <p:cNvSpPr/>
            <p:nvPr/>
          </p:nvSpPr>
          <p:spPr>
            <a:xfrm>
              <a:off x="5434941" y="2610860"/>
              <a:ext cx="171450" cy="17145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Oval 111">
              <a:extLst>
                <a:ext uri="{FF2B5EF4-FFF2-40B4-BE49-F238E27FC236}">
                  <a16:creationId xmlns:a16="http://schemas.microsoft.com/office/drawing/2014/main" id="{F7F3126B-473D-DB46-B3BD-6DAFC7D076E7}"/>
                </a:ext>
              </a:extLst>
            </p:cNvPr>
            <p:cNvSpPr/>
            <p:nvPr/>
          </p:nvSpPr>
          <p:spPr>
            <a:xfrm>
              <a:off x="4750999" y="2782310"/>
              <a:ext cx="171450" cy="17145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9458" name="Picture 2" descr="Image result for wireshark logo">
            <a:extLst>
              <a:ext uri="{FF2B5EF4-FFF2-40B4-BE49-F238E27FC236}">
                <a16:creationId xmlns:a16="http://schemas.microsoft.com/office/drawing/2014/main" id="{8C300896-2E18-2848-91F9-763933306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03" y="3118978"/>
            <a:ext cx="360644" cy="36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85F1A47-09E5-B547-998E-42006EF2B4F7}"/>
              </a:ext>
            </a:extLst>
          </p:cNvPr>
          <p:cNvSpPr txBox="1"/>
          <p:nvPr/>
        </p:nvSpPr>
        <p:spPr>
          <a:xfrm>
            <a:off x="2257826" y="3496589"/>
            <a:ext cx="18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trace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A54760-1EF0-D64B-816C-0F0629F66F89}"/>
              </a:ext>
            </a:extLst>
          </p:cNvPr>
          <p:cNvSpPr txBox="1"/>
          <p:nvPr/>
        </p:nvSpPr>
        <p:spPr>
          <a:xfrm>
            <a:off x="6695366" y="1649187"/>
            <a:ext cx="193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Known-good </a:t>
            </a:r>
          </a:p>
          <a:p>
            <a:pPr algn="ctr"/>
            <a:r>
              <a:rPr lang="en-US" dirty="0"/>
              <a:t>distribution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188573B-D170-1742-93CA-02D20C486D85}"/>
              </a:ext>
            </a:extLst>
          </p:cNvPr>
          <p:cNvSpPr txBox="1"/>
          <p:nvPr/>
        </p:nvSpPr>
        <p:spPr>
          <a:xfrm>
            <a:off x="6831521" y="2966170"/>
            <a:ext cx="193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Bimodal</a:t>
            </a:r>
          </a:p>
          <a:p>
            <a:pPr algn="ctr"/>
            <a:r>
              <a:rPr lang="en-US" dirty="0"/>
              <a:t>due to channels</a:t>
            </a:r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AB32F72D-072F-6349-99AE-CF178A5E7CF5}"/>
              </a:ext>
            </a:extLst>
          </p:cNvPr>
          <p:cNvSpPr/>
          <p:nvPr/>
        </p:nvSpPr>
        <p:spPr>
          <a:xfrm>
            <a:off x="4193871" y="2277125"/>
            <a:ext cx="546813" cy="685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/>
      <p:bldP spid="39" grpId="0"/>
      <p:bldP spid="114" grpId="0" animBg="1"/>
      <p:bldP spid="121" grpId="0"/>
      <p:bldP spid="122" grpId="0"/>
      <p:bldP spid="1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228600"/>
            <a:ext cx="86106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Mitigation algorithms hurt performance</a:t>
            </a:r>
          </a:p>
        </p:txBody>
      </p:sp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646" y="4721912"/>
            <a:ext cx="8351354" cy="68734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Timing channel mitigation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E.g., Randomly delay packets to destroy timing modulation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Storage channel mitigation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E.g., scrub header fields by adding offset to TCP SEQs</a:t>
            </a:r>
          </a:p>
        </p:txBody>
      </p:sp>
      <p:pic>
        <p:nvPicPr>
          <p:cNvPr id="75" name="Picture 74" descr="A picture containing person, indoor, table, person&#10;&#10;Description automatically generated">
            <a:extLst>
              <a:ext uri="{FF2B5EF4-FFF2-40B4-BE49-F238E27FC236}">
                <a16:creationId xmlns:a16="http://schemas.microsoft.com/office/drawing/2014/main" id="{488EC65A-1E71-1346-AEEF-A490B963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200975"/>
            <a:ext cx="3352800" cy="32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灯片编号占位符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57300" y="463042"/>
            <a:ext cx="6600824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Implication: Performance penalty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0DCCC2-3F2F-F944-9427-CFA279D35D98}"/>
              </a:ext>
            </a:extLst>
          </p:cNvPr>
          <p:cNvSpPr txBox="1">
            <a:spLocks/>
          </p:cNvSpPr>
          <p:nvPr/>
        </p:nvSpPr>
        <p:spPr>
          <a:xfrm>
            <a:off x="792646" y="4929251"/>
            <a:ext cx="8351354" cy="68734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Existing defenses incur heavy performance penalty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Needs to process every single packet</a:t>
            </a:r>
          </a:p>
          <a:p>
            <a:pPr marL="11715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Modern networks have high speeds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Tbps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Imperfect detection leads to collateral damage</a:t>
            </a:r>
          </a:p>
          <a:p>
            <a:pPr marL="1171575" lvl="2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Normal traffic may be adversely impacted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2530" name="Picture 2" descr="Image result for not practical">
            <a:extLst>
              <a:ext uri="{FF2B5EF4-FFF2-40B4-BE49-F238E27FC236}">
                <a16:creationId xmlns:a16="http://schemas.microsoft.com/office/drawing/2014/main" id="{4A60B5A3-1B07-404D-A236-8EDF5833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1471661"/>
            <a:ext cx="6781800" cy="3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4562D9-AE6D-3D48-870A-90BCDC06DE15}"/>
              </a:ext>
            </a:extLst>
          </p:cNvPr>
          <p:cNvCxnSpPr>
            <a:cxnSpLocks/>
          </p:cNvCxnSpPr>
          <p:nvPr/>
        </p:nvCxnSpPr>
        <p:spPr>
          <a:xfrm>
            <a:off x="3886200" y="2209800"/>
            <a:ext cx="1082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E035F3-298F-9449-90CD-99E248BA81F8}"/>
              </a:ext>
            </a:extLst>
          </p:cNvPr>
          <p:cNvSpPr txBox="1"/>
          <p:nvPr/>
        </p:nvSpPr>
        <p:spPr>
          <a:xfrm>
            <a:off x="4191000" y="165606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Channel defense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24711-AD5C-0546-9CC7-595AF8A7D622}"/>
              </a:ext>
            </a:extLst>
          </p:cNvPr>
          <p:cNvCxnSpPr/>
          <p:nvPr/>
        </p:nvCxnSpPr>
        <p:spPr>
          <a:xfrm>
            <a:off x="4854023" y="1982171"/>
            <a:ext cx="228600" cy="2489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95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929668" y="236483"/>
            <a:ext cx="7284664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Goal: Performance-preserving defenses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004617" y="5015110"/>
            <a:ext cx="1257300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N</a:t>
            </a:r>
            <a:r>
              <a:rPr lang="en-US" altLang="zh-CN" sz="1650" dirty="0">
                <a:latin typeface="Tahoma"/>
                <a:cs typeface="Tahoma"/>
              </a:rPr>
              <a:t>etWarden</a:t>
            </a:r>
            <a:endParaRPr lang="en-US" sz="1650" dirty="0">
              <a:latin typeface="Tahoma"/>
              <a:cs typeface="Tahom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AA4354-4C19-7E4C-BB78-89C13DC1E9EB}"/>
              </a:ext>
            </a:extLst>
          </p:cNvPr>
          <p:cNvGrpSpPr/>
          <p:nvPr/>
        </p:nvGrpSpPr>
        <p:grpSpPr>
          <a:xfrm>
            <a:off x="1907581" y="1295400"/>
            <a:ext cx="5531642" cy="2793276"/>
            <a:chOff x="2697956" y="1894743"/>
            <a:chExt cx="6796087" cy="3633664"/>
          </a:xfrm>
        </p:grpSpPr>
        <p:sp>
          <p:nvSpPr>
            <p:cNvPr id="50" name="矩形 57">
              <a:extLst>
                <a:ext uri="{FF2B5EF4-FFF2-40B4-BE49-F238E27FC236}">
                  <a16:creationId xmlns:a16="http://schemas.microsoft.com/office/drawing/2014/main" id="{6F6DD70B-777D-1648-AE14-8F534847D6BF}"/>
                </a:ext>
              </a:extLst>
            </p:cNvPr>
            <p:cNvSpPr/>
            <p:nvPr/>
          </p:nvSpPr>
          <p:spPr>
            <a:xfrm>
              <a:off x="2931320" y="3745593"/>
              <a:ext cx="6367462" cy="16723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矩形 17">
              <a:extLst>
                <a:ext uri="{FF2B5EF4-FFF2-40B4-BE49-F238E27FC236}">
                  <a16:creationId xmlns:a16="http://schemas.microsoft.com/office/drawing/2014/main" id="{40302B91-E674-6643-B0A8-CF4BC32DD59A}"/>
                </a:ext>
              </a:extLst>
            </p:cNvPr>
            <p:cNvSpPr/>
            <p:nvPr/>
          </p:nvSpPr>
          <p:spPr>
            <a:xfrm>
              <a:off x="2697956" y="1894743"/>
              <a:ext cx="6796087" cy="3633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矩形 57">
              <a:extLst>
                <a:ext uri="{FF2B5EF4-FFF2-40B4-BE49-F238E27FC236}">
                  <a16:creationId xmlns:a16="http://schemas.microsoft.com/office/drawing/2014/main" id="{283A131F-3A18-B44D-B932-4CAC0F81AEBA}"/>
                </a:ext>
              </a:extLst>
            </p:cNvPr>
            <p:cNvSpPr/>
            <p:nvPr/>
          </p:nvSpPr>
          <p:spPr>
            <a:xfrm>
              <a:off x="2931321" y="2000503"/>
              <a:ext cx="6367462" cy="13985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ectangle: Rounded Corners 61">
              <a:extLst>
                <a:ext uri="{FF2B5EF4-FFF2-40B4-BE49-F238E27FC236}">
                  <a16:creationId xmlns:a16="http://schemas.microsoft.com/office/drawing/2014/main" id="{6D767CF4-045E-9648-9B1C-9495F3ABCA31}"/>
                </a:ext>
              </a:extLst>
            </p:cNvPr>
            <p:cNvSpPr/>
            <p:nvPr/>
          </p:nvSpPr>
          <p:spPr>
            <a:xfrm>
              <a:off x="6369098" y="2897770"/>
              <a:ext cx="2175866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Statistical tests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FB7962-84FB-DD48-B6F4-09036F51B663}"/>
                </a:ext>
              </a:extLst>
            </p:cNvPr>
            <p:cNvGrpSpPr/>
            <p:nvPr/>
          </p:nvGrpSpPr>
          <p:grpSpPr>
            <a:xfrm>
              <a:off x="6742585" y="2152699"/>
              <a:ext cx="1361207" cy="907492"/>
              <a:chOff x="10935005" y="3955069"/>
              <a:chExt cx="4449762" cy="1638300"/>
            </a:xfrm>
          </p:grpSpPr>
          <p:sp>
            <p:nvSpPr>
              <p:cNvPr id="59" name="Freeform 2">
                <a:extLst>
                  <a:ext uri="{FF2B5EF4-FFF2-40B4-BE49-F238E27FC236}">
                    <a16:creationId xmlns:a16="http://schemas.microsoft.com/office/drawing/2014/main" id="{B23427C8-1E50-FA45-AA8A-50213DC8B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0792" y="4297969"/>
                <a:ext cx="1743075" cy="1095375"/>
              </a:xfrm>
              <a:custGeom>
                <a:avLst/>
                <a:gdLst>
                  <a:gd name="T0" fmla="*/ 6 w 1098"/>
                  <a:gd name="T1" fmla="*/ 198 h 690"/>
                  <a:gd name="T2" fmla="*/ 0 w 1098"/>
                  <a:gd name="T3" fmla="*/ 690 h 690"/>
                  <a:gd name="T4" fmla="*/ 1098 w 1098"/>
                  <a:gd name="T5" fmla="*/ 690 h 690"/>
                  <a:gd name="T6" fmla="*/ 972 w 1098"/>
                  <a:gd name="T7" fmla="*/ 672 h 690"/>
                  <a:gd name="T8" fmla="*/ 876 w 1098"/>
                  <a:gd name="T9" fmla="*/ 654 h 690"/>
                  <a:gd name="T10" fmla="*/ 786 w 1098"/>
                  <a:gd name="T11" fmla="*/ 606 h 690"/>
                  <a:gd name="T12" fmla="*/ 690 w 1098"/>
                  <a:gd name="T13" fmla="*/ 516 h 690"/>
                  <a:gd name="T14" fmla="*/ 624 w 1098"/>
                  <a:gd name="T15" fmla="*/ 438 h 690"/>
                  <a:gd name="T16" fmla="*/ 564 w 1098"/>
                  <a:gd name="T17" fmla="*/ 342 h 690"/>
                  <a:gd name="T18" fmla="*/ 498 w 1098"/>
                  <a:gd name="T19" fmla="*/ 264 h 690"/>
                  <a:gd name="T20" fmla="*/ 444 w 1098"/>
                  <a:gd name="T21" fmla="*/ 180 h 690"/>
                  <a:gd name="T22" fmla="*/ 414 w 1098"/>
                  <a:gd name="T23" fmla="*/ 138 h 690"/>
                  <a:gd name="T24" fmla="*/ 378 w 1098"/>
                  <a:gd name="T25" fmla="*/ 96 h 690"/>
                  <a:gd name="T26" fmla="*/ 354 w 1098"/>
                  <a:gd name="T27" fmla="*/ 66 h 690"/>
                  <a:gd name="T28" fmla="*/ 318 w 1098"/>
                  <a:gd name="T29" fmla="*/ 36 h 690"/>
                  <a:gd name="T30" fmla="*/ 276 w 1098"/>
                  <a:gd name="T31" fmla="*/ 12 h 690"/>
                  <a:gd name="T32" fmla="*/ 240 w 1098"/>
                  <a:gd name="T33" fmla="*/ 0 h 690"/>
                  <a:gd name="T34" fmla="*/ 180 w 1098"/>
                  <a:gd name="T35" fmla="*/ 18 h 690"/>
                  <a:gd name="T36" fmla="*/ 150 w 1098"/>
                  <a:gd name="T37" fmla="*/ 42 h 690"/>
                  <a:gd name="T38" fmla="*/ 120 w 1098"/>
                  <a:gd name="T39" fmla="*/ 72 h 690"/>
                  <a:gd name="T40" fmla="*/ 84 w 1098"/>
                  <a:gd name="T41" fmla="*/ 96 h 690"/>
                  <a:gd name="T42" fmla="*/ 48 w 1098"/>
                  <a:gd name="T43" fmla="*/ 132 h 690"/>
                  <a:gd name="T44" fmla="*/ 6 w 1098"/>
                  <a:gd name="T45" fmla="*/ 198 h 6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098"/>
                  <a:gd name="T70" fmla="*/ 0 h 690"/>
                  <a:gd name="T71" fmla="*/ 1098 w 1098"/>
                  <a:gd name="T72" fmla="*/ 690 h 69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098" h="690">
                    <a:moveTo>
                      <a:pt x="6" y="198"/>
                    </a:moveTo>
                    <a:lnTo>
                      <a:pt x="0" y="690"/>
                    </a:lnTo>
                    <a:lnTo>
                      <a:pt x="1098" y="690"/>
                    </a:lnTo>
                    <a:lnTo>
                      <a:pt x="972" y="672"/>
                    </a:lnTo>
                    <a:lnTo>
                      <a:pt x="876" y="654"/>
                    </a:lnTo>
                    <a:lnTo>
                      <a:pt x="786" y="606"/>
                    </a:lnTo>
                    <a:lnTo>
                      <a:pt x="690" y="516"/>
                    </a:lnTo>
                    <a:lnTo>
                      <a:pt x="624" y="438"/>
                    </a:lnTo>
                    <a:lnTo>
                      <a:pt x="564" y="342"/>
                    </a:lnTo>
                    <a:lnTo>
                      <a:pt x="498" y="264"/>
                    </a:lnTo>
                    <a:lnTo>
                      <a:pt x="444" y="180"/>
                    </a:lnTo>
                    <a:lnTo>
                      <a:pt x="414" y="138"/>
                    </a:lnTo>
                    <a:lnTo>
                      <a:pt x="378" y="96"/>
                    </a:lnTo>
                    <a:lnTo>
                      <a:pt x="354" y="66"/>
                    </a:lnTo>
                    <a:lnTo>
                      <a:pt x="318" y="36"/>
                    </a:lnTo>
                    <a:lnTo>
                      <a:pt x="276" y="12"/>
                    </a:lnTo>
                    <a:lnTo>
                      <a:pt x="240" y="0"/>
                    </a:lnTo>
                    <a:lnTo>
                      <a:pt x="180" y="18"/>
                    </a:lnTo>
                    <a:lnTo>
                      <a:pt x="150" y="42"/>
                    </a:lnTo>
                    <a:lnTo>
                      <a:pt x="120" y="72"/>
                    </a:lnTo>
                    <a:lnTo>
                      <a:pt x="84" y="96"/>
                    </a:lnTo>
                    <a:lnTo>
                      <a:pt x="48" y="132"/>
                    </a:lnTo>
                    <a:lnTo>
                      <a:pt x="6" y="198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F5E793DA-B931-2145-92F3-DFE57E5FB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5005" y="4305907"/>
                <a:ext cx="4449762" cy="1100137"/>
              </a:xfrm>
              <a:custGeom>
                <a:avLst/>
                <a:gdLst>
                  <a:gd name="T0" fmla="*/ 44 w 4431"/>
                  <a:gd name="T1" fmla="*/ 2788 h 2788"/>
                  <a:gd name="T2" fmla="*/ 134 w 4431"/>
                  <a:gd name="T3" fmla="*/ 2788 h 2788"/>
                  <a:gd name="T4" fmla="*/ 222 w 4431"/>
                  <a:gd name="T5" fmla="*/ 2788 h 2788"/>
                  <a:gd name="T6" fmla="*/ 310 w 4431"/>
                  <a:gd name="T7" fmla="*/ 2788 h 2788"/>
                  <a:gd name="T8" fmla="*/ 398 w 4431"/>
                  <a:gd name="T9" fmla="*/ 2788 h 2788"/>
                  <a:gd name="T10" fmla="*/ 488 w 4431"/>
                  <a:gd name="T11" fmla="*/ 2786 h 2788"/>
                  <a:gd name="T12" fmla="*/ 576 w 4431"/>
                  <a:gd name="T13" fmla="*/ 2784 h 2788"/>
                  <a:gd name="T14" fmla="*/ 664 w 4431"/>
                  <a:gd name="T15" fmla="*/ 2781 h 2788"/>
                  <a:gd name="T16" fmla="*/ 754 w 4431"/>
                  <a:gd name="T17" fmla="*/ 2776 h 2788"/>
                  <a:gd name="T18" fmla="*/ 842 w 4431"/>
                  <a:gd name="T19" fmla="*/ 2765 h 2788"/>
                  <a:gd name="T20" fmla="*/ 930 w 4431"/>
                  <a:gd name="T21" fmla="*/ 2747 h 2788"/>
                  <a:gd name="T22" fmla="*/ 1020 w 4431"/>
                  <a:gd name="T23" fmla="*/ 2715 h 2788"/>
                  <a:gd name="T24" fmla="*/ 1108 w 4431"/>
                  <a:gd name="T25" fmla="*/ 2666 h 2788"/>
                  <a:gd name="T26" fmla="*/ 1196 w 4431"/>
                  <a:gd name="T27" fmla="*/ 2590 h 2788"/>
                  <a:gd name="T28" fmla="*/ 1285 w 4431"/>
                  <a:gd name="T29" fmla="*/ 2481 h 2788"/>
                  <a:gd name="T30" fmla="*/ 1374 w 4431"/>
                  <a:gd name="T31" fmla="*/ 2330 h 2788"/>
                  <a:gd name="T32" fmla="*/ 1462 w 4431"/>
                  <a:gd name="T33" fmla="*/ 2131 h 2788"/>
                  <a:gd name="T34" fmla="*/ 1550 w 4431"/>
                  <a:gd name="T35" fmla="*/ 1883 h 2788"/>
                  <a:gd name="T36" fmla="*/ 1640 w 4431"/>
                  <a:gd name="T37" fmla="*/ 1591 h 2788"/>
                  <a:gd name="T38" fmla="*/ 1728 w 4431"/>
                  <a:gd name="T39" fmla="*/ 1266 h 2788"/>
                  <a:gd name="T40" fmla="*/ 1816 w 4431"/>
                  <a:gd name="T41" fmla="*/ 929 h 2788"/>
                  <a:gd name="T42" fmla="*/ 1906 w 4431"/>
                  <a:gd name="T43" fmla="*/ 606 h 2788"/>
                  <a:gd name="T44" fmla="*/ 1994 w 4431"/>
                  <a:gd name="T45" fmla="*/ 329 h 2788"/>
                  <a:gd name="T46" fmla="*/ 2082 w 4431"/>
                  <a:gd name="T47" fmla="*/ 123 h 2788"/>
                  <a:gd name="T48" fmla="*/ 2171 w 4431"/>
                  <a:gd name="T49" fmla="*/ 14 h 2788"/>
                  <a:gd name="T50" fmla="*/ 2260 w 4431"/>
                  <a:gd name="T51" fmla="*/ 14 h 2788"/>
                  <a:gd name="T52" fmla="*/ 2348 w 4431"/>
                  <a:gd name="T53" fmla="*/ 123 h 2788"/>
                  <a:gd name="T54" fmla="*/ 2437 w 4431"/>
                  <a:gd name="T55" fmla="*/ 329 h 2788"/>
                  <a:gd name="T56" fmla="*/ 2526 w 4431"/>
                  <a:gd name="T57" fmla="*/ 606 h 2788"/>
                  <a:gd name="T58" fmla="*/ 2614 w 4431"/>
                  <a:gd name="T59" fmla="*/ 929 h 2788"/>
                  <a:gd name="T60" fmla="*/ 2702 w 4431"/>
                  <a:gd name="T61" fmla="*/ 1266 h 2788"/>
                  <a:gd name="T62" fmla="*/ 2792 w 4431"/>
                  <a:gd name="T63" fmla="*/ 1591 h 2788"/>
                  <a:gd name="T64" fmla="*/ 2880 w 4431"/>
                  <a:gd name="T65" fmla="*/ 1883 h 2788"/>
                  <a:gd name="T66" fmla="*/ 2968 w 4431"/>
                  <a:gd name="T67" fmla="*/ 2131 h 2788"/>
                  <a:gd name="T68" fmla="*/ 3057 w 4431"/>
                  <a:gd name="T69" fmla="*/ 2330 h 2788"/>
                  <a:gd name="T70" fmla="*/ 3146 w 4431"/>
                  <a:gd name="T71" fmla="*/ 2481 h 2788"/>
                  <a:gd name="T72" fmla="*/ 3234 w 4431"/>
                  <a:gd name="T73" fmla="*/ 2590 h 2788"/>
                  <a:gd name="T74" fmla="*/ 3323 w 4431"/>
                  <a:gd name="T75" fmla="*/ 2666 h 2788"/>
                  <a:gd name="T76" fmla="*/ 3412 w 4431"/>
                  <a:gd name="T77" fmla="*/ 2715 h 2788"/>
                  <a:gd name="T78" fmla="*/ 3500 w 4431"/>
                  <a:gd name="T79" fmla="*/ 2747 h 2788"/>
                  <a:gd name="T80" fmla="*/ 3589 w 4431"/>
                  <a:gd name="T81" fmla="*/ 2765 h 2788"/>
                  <a:gd name="T82" fmla="*/ 3678 w 4431"/>
                  <a:gd name="T83" fmla="*/ 2776 h 2788"/>
                  <a:gd name="T84" fmla="*/ 3766 w 4431"/>
                  <a:gd name="T85" fmla="*/ 2781 h 2788"/>
                  <a:gd name="T86" fmla="*/ 3855 w 4431"/>
                  <a:gd name="T87" fmla="*/ 2784 h 2788"/>
                  <a:gd name="T88" fmla="*/ 3943 w 4431"/>
                  <a:gd name="T89" fmla="*/ 2786 h 2788"/>
                  <a:gd name="T90" fmla="*/ 4032 w 4431"/>
                  <a:gd name="T91" fmla="*/ 2788 h 2788"/>
                  <a:gd name="T92" fmla="*/ 4120 w 4431"/>
                  <a:gd name="T93" fmla="*/ 2788 h 2788"/>
                  <a:gd name="T94" fmla="*/ 4209 w 4431"/>
                  <a:gd name="T95" fmla="*/ 2788 h 2788"/>
                  <a:gd name="T96" fmla="*/ 4298 w 4431"/>
                  <a:gd name="T97" fmla="*/ 2788 h 2788"/>
                  <a:gd name="T98" fmla="*/ 4386 w 4431"/>
                  <a:gd name="T99" fmla="*/ 2788 h 278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431"/>
                  <a:gd name="T151" fmla="*/ 0 h 2788"/>
                  <a:gd name="T152" fmla="*/ 4431 w 4431"/>
                  <a:gd name="T153" fmla="*/ 2788 h 278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431" h="2788">
                    <a:moveTo>
                      <a:pt x="0" y="2788"/>
                    </a:moveTo>
                    <a:lnTo>
                      <a:pt x="44" y="2788"/>
                    </a:lnTo>
                    <a:lnTo>
                      <a:pt x="88" y="2788"/>
                    </a:lnTo>
                    <a:lnTo>
                      <a:pt x="134" y="2788"/>
                    </a:lnTo>
                    <a:lnTo>
                      <a:pt x="178" y="2788"/>
                    </a:lnTo>
                    <a:lnTo>
                      <a:pt x="222" y="2788"/>
                    </a:lnTo>
                    <a:lnTo>
                      <a:pt x="266" y="2788"/>
                    </a:lnTo>
                    <a:lnTo>
                      <a:pt x="310" y="2788"/>
                    </a:lnTo>
                    <a:lnTo>
                      <a:pt x="354" y="2788"/>
                    </a:lnTo>
                    <a:lnTo>
                      <a:pt x="398" y="2788"/>
                    </a:lnTo>
                    <a:lnTo>
                      <a:pt x="444" y="2786"/>
                    </a:lnTo>
                    <a:lnTo>
                      <a:pt x="488" y="2786"/>
                    </a:lnTo>
                    <a:lnTo>
                      <a:pt x="532" y="2785"/>
                    </a:lnTo>
                    <a:lnTo>
                      <a:pt x="576" y="2784"/>
                    </a:lnTo>
                    <a:lnTo>
                      <a:pt x="620" y="2783"/>
                    </a:lnTo>
                    <a:lnTo>
                      <a:pt x="664" y="2781"/>
                    </a:lnTo>
                    <a:lnTo>
                      <a:pt x="710" y="2779"/>
                    </a:lnTo>
                    <a:lnTo>
                      <a:pt x="754" y="2776"/>
                    </a:lnTo>
                    <a:lnTo>
                      <a:pt x="798" y="2771"/>
                    </a:lnTo>
                    <a:lnTo>
                      <a:pt x="842" y="2765"/>
                    </a:lnTo>
                    <a:lnTo>
                      <a:pt x="886" y="2756"/>
                    </a:lnTo>
                    <a:lnTo>
                      <a:pt x="930" y="2747"/>
                    </a:lnTo>
                    <a:lnTo>
                      <a:pt x="974" y="2732"/>
                    </a:lnTo>
                    <a:lnTo>
                      <a:pt x="1020" y="2715"/>
                    </a:lnTo>
                    <a:lnTo>
                      <a:pt x="1064" y="2693"/>
                    </a:lnTo>
                    <a:lnTo>
                      <a:pt x="1108" y="2666"/>
                    </a:lnTo>
                    <a:lnTo>
                      <a:pt x="1152" y="2631"/>
                    </a:lnTo>
                    <a:lnTo>
                      <a:pt x="1196" y="2590"/>
                    </a:lnTo>
                    <a:lnTo>
                      <a:pt x="1240" y="2540"/>
                    </a:lnTo>
                    <a:lnTo>
                      <a:pt x="1285" y="2481"/>
                    </a:lnTo>
                    <a:lnTo>
                      <a:pt x="1330" y="2411"/>
                    </a:lnTo>
                    <a:lnTo>
                      <a:pt x="1374" y="2330"/>
                    </a:lnTo>
                    <a:lnTo>
                      <a:pt x="1418" y="2236"/>
                    </a:lnTo>
                    <a:lnTo>
                      <a:pt x="1462" y="2131"/>
                    </a:lnTo>
                    <a:lnTo>
                      <a:pt x="1506" y="2013"/>
                    </a:lnTo>
                    <a:lnTo>
                      <a:pt x="1550" y="1883"/>
                    </a:lnTo>
                    <a:lnTo>
                      <a:pt x="1596" y="1742"/>
                    </a:lnTo>
                    <a:lnTo>
                      <a:pt x="1640" y="1591"/>
                    </a:lnTo>
                    <a:lnTo>
                      <a:pt x="1684" y="1431"/>
                    </a:lnTo>
                    <a:lnTo>
                      <a:pt x="1728" y="1266"/>
                    </a:lnTo>
                    <a:lnTo>
                      <a:pt x="1772" y="1097"/>
                    </a:lnTo>
                    <a:lnTo>
                      <a:pt x="1816" y="929"/>
                    </a:lnTo>
                    <a:lnTo>
                      <a:pt x="1861" y="764"/>
                    </a:lnTo>
                    <a:lnTo>
                      <a:pt x="1906" y="606"/>
                    </a:lnTo>
                    <a:lnTo>
                      <a:pt x="1950" y="459"/>
                    </a:lnTo>
                    <a:lnTo>
                      <a:pt x="1994" y="329"/>
                    </a:lnTo>
                    <a:lnTo>
                      <a:pt x="2038" y="215"/>
                    </a:lnTo>
                    <a:lnTo>
                      <a:pt x="2082" y="123"/>
                    </a:lnTo>
                    <a:lnTo>
                      <a:pt x="2126" y="55"/>
                    </a:lnTo>
                    <a:lnTo>
                      <a:pt x="2171" y="14"/>
                    </a:lnTo>
                    <a:lnTo>
                      <a:pt x="2216" y="0"/>
                    </a:lnTo>
                    <a:lnTo>
                      <a:pt x="2260" y="14"/>
                    </a:lnTo>
                    <a:lnTo>
                      <a:pt x="2304" y="55"/>
                    </a:lnTo>
                    <a:lnTo>
                      <a:pt x="2348" y="123"/>
                    </a:lnTo>
                    <a:lnTo>
                      <a:pt x="2392" y="215"/>
                    </a:lnTo>
                    <a:lnTo>
                      <a:pt x="2437" y="329"/>
                    </a:lnTo>
                    <a:lnTo>
                      <a:pt x="2482" y="459"/>
                    </a:lnTo>
                    <a:lnTo>
                      <a:pt x="2526" y="606"/>
                    </a:lnTo>
                    <a:lnTo>
                      <a:pt x="2570" y="764"/>
                    </a:lnTo>
                    <a:lnTo>
                      <a:pt x="2614" y="929"/>
                    </a:lnTo>
                    <a:lnTo>
                      <a:pt x="2658" y="1097"/>
                    </a:lnTo>
                    <a:lnTo>
                      <a:pt x="2702" y="1266"/>
                    </a:lnTo>
                    <a:lnTo>
                      <a:pt x="2747" y="1431"/>
                    </a:lnTo>
                    <a:lnTo>
                      <a:pt x="2792" y="1591"/>
                    </a:lnTo>
                    <a:lnTo>
                      <a:pt x="2836" y="1742"/>
                    </a:lnTo>
                    <a:lnTo>
                      <a:pt x="2880" y="1883"/>
                    </a:lnTo>
                    <a:lnTo>
                      <a:pt x="2924" y="2013"/>
                    </a:lnTo>
                    <a:lnTo>
                      <a:pt x="2968" y="2131"/>
                    </a:lnTo>
                    <a:lnTo>
                      <a:pt x="3013" y="2236"/>
                    </a:lnTo>
                    <a:lnTo>
                      <a:pt x="3057" y="2330"/>
                    </a:lnTo>
                    <a:lnTo>
                      <a:pt x="3102" y="2411"/>
                    </a:lnTo>
                    <a:lnTo>
                      <a:pt x="3146" y="2481"/>
                    </a:lnTo>
                    <a:lnTo>
                      <a:pt x="3190" y="2540"/>
                    </a:lnTo>
                    <a:lnTo>
                      <a:pt x="3234" y="2590"/>
                    </a:lnTo>
                    <a:lnTo>
                      <a:pt x="3279" y="2631"/>
                    </a:lnTo>
                    <a:lnTo>
                      <a:pt x="3323" y="2666"/>
                    </a:lnTo>
                    <a:lnTo>
                      <a:pt x="3367" y="2693"/>
                    </a:lnTo>
                    <a:lnTo>
                      <a:pt x="3412" y="2715"/>
                    </a:lnTo>
                    <a:lnTo>
                      <a:pt x="3456" y="2732"/>
                    </a:lnTo>
                    <a:lnTo>
                      <a:pt x="3500" y="2747"/>
                    </a:lnTo>
                    <a:lnTo>
                      <a:pt x="3544" y="2756"/>
                    </a:lnTo>
                    <a:lnTo>
                      <a:pt x="3589" y="2765"/>
                    </a:lnTo>
                    <a:lnTo>
                      <a:pt x="3633" y="2771"/>
                    </a:lnTo>
                    <a:lnTo>
                      <a:pt x="3678" y="2776"/>
                    </a:lnTo>
                    <a:lnTo>
                      <a:pt x="3722" y="2779"/>
                    </a:lnTo>
                    <a:lnTo>
                      <a:pt x="3766" y="2781"/>
                    </a:lnTo>
                    <a:lnTo>
                      <a:pt x="3810" y="2783"/>
                    </a:lnTo>
                    <a:lnTo>
                      <a:pt x="3855" y="2784"/>
                    </a:lnTo>
                    <a:lnTo>
                      <a:pt x="3899" y="2785"/>
                    </a:lnTo>
                    <a:lnTo>
                      <a:pt x="3943" y="2786"/>
                    </a:lnTo>
                    <a:lnTo>
                      <a:pt x="3988" y="2786"/>
                    </a:lnTo>
                    <a:lnTo>
                      <a:pt x="4032" y="2788"/>
                    </a:lnTo>
                    <a:lnTo>
                      <a:pt x="4076" y="2788"/>
                    </a:lnTo>
                    <a:lnTo>
                      <a:pt x="4120" y="2788"/>
                    </a:lnTo>
                    <a:lnTo>
                      <a:pt x="4165" y="2788"/>
                    </a:lnTo>
                    <a:lnTo>
                      <a:pt x="4209" y="2788"/>
                    </a:lnTo>
                    <a:lnTo>
                      <a:pt x="4253" y="2788"/>
                    </a:lnTo>
                    <a:lnTo>
                      <a:pt x="4298" y="2788"/>
                    </a:lnTo>
                    <a:lnTo>
                      <a:pt x="4342" y="2788"/>
                    </a:lnTo>
                    <a:lnTo>
                      <a:pt x="4386" y="2788"/>
                    </a:lnTo>
                    <a:lnTo>
                      <a:pt x="4431" y="2788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8">
                <a:extLst>
                  <a:ext uri="{FF2B5EF4-FFF2-40B4-BE49-F238E27FC236}">
                    <a16:creationId xmlns:a16="http://schemas.microsoft.com/office/drawing/2014/main" id="{CD396F7E-A42E-A346-9830-3D177B1A0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755" y="5420332"/>
                <a:ext cx="43783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18BBE7B2-65FD-074F-854B-5DCB3873F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24167" y="4126519"/>
                <a:ext cx="0" cy="13906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ED62165E-84BC-C54E-A2A7-26CF46200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81267" y="3974119"/>
                <a:ext cx="0" cy="1619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13">
                <a:extLst>
                  <a:ext uri="{FF2B5EF4-FFF2-40B4-BE49-F238E27FC236}">
                    <a16:creationId xmlns:a16="http://schemas.microsoft.com/office/drawing/2014/main" id="{A431ADE6-C60A-204C-83CA-A6ADD42F4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62217" y="3974119"/>
                <a:ext cx="22860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15">
                <a:extLst>
                  <a:ext uri="{FF2B5EF4-FFF2-40B4-BE49-F238E27FC236}">
                    <a16:creationId xmlns:a16="http://schemas.microsoft.com/office/drawing/2014/main" id="{86097D8E-ECEF-D44D-9C02-B948DE595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43267" y="3955069"/>
                <a:ext cx="0" cy="1619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16">
                <a:extLst>
                  <a:ext uri="{FF2B5EF4-FFF2-40B4-BE49-F238E27FC236}">
                    <a16:creationId xmlns:a16="http://schemas.microsoft.com/office/drawing/2014/main" id="{6720B63F-31B1-FD42-9466-0FFD8A094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2317" y="4088419"/>
                <a:ext cx="1428750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20">
                <a:extLst>
                  <a:ext uri="{FF2B5EF4-FFF2-40B4-BE49-F238E27FC236}">
                    <a16:creationId xmlns:a16="http://schemas.microsoft.com/office/drawing/2014/main" id="{DCA085AC-D395-DF48-AB7B-2084E3CCE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52792" y="4707544"/>
                <a:ext cx="962025" cy="695325"/>
              </a:xfrm>
              <a:custGeom>
                <a:avLst/>
                <a:gdLst>
                  <a:gd name="T0" fmla="*/ 6 w 606"/>
                  <a:gd name="T1" fmla="*/ 0 h 438"/>
                  <a:gd name="T2" fmla="*/ 0 w 606"/>
                  <a:gd name="T3" fmla="*/ 438 h 438"/>
                  <a:gd name="T4" fmla="*/ 606 w 606"/>
                  <a:gd name="T5" fmla="*/ 420 h 438"/>
                  <a:gd name="T6" fmla="*/ 510 w 606"/>
                  <a:gd name="T7" fmla="*/ 420 h 438"/>
                  <a:gd name="T8" fmla="*/ 426 w 606"/>
                  <a:gd name="T9" fmla="*/ 396 h 438"/>
                  <a:gd name="T10" fmla="*/ 348 w 606"/>
                  <a:gd name="T11" fmla="*/ 366 h 438"/>
                  <a:gd name="T12" fmla="*/ 282 w 606"/>
                  <a:gd name="T13" fmla="*/ 324 h 438"/>
                  <a:gd name="T14" fmla="*/ 204 w 606"/>
                  <a:gd name="T15" fmla="*/ 258 h 438"/>
                  <a:gd name="T16" fmla="*/ 138 w 606"/>
                  <a:gd name="T17" fmla="*/ 174 h 438"/>
                  <a:gd name="T18" fmla="*/ 102 w 606"/>
                  <a:gd name="T19" fmla="*/ 126 h 438"/>
                  <a:gd name="T20" fmla="*/ 66 w 606"/>
                  <a:gd name="T21" fmla="*/ 72 h 438"/>
                  <a:gd name="T22" fmla="*/ 42 w 606"/>
                  <a:gd name="T23" fmla="*/ 30 h 438"/>
                  <a:gd name="T24" fmla="*/ 6 w 606"/>
                  <a:gd name="T25" fmla="*/ 0 h 43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06"/>
                  <a:gd name="T40" fmla="*/ 0 h 438"/>
                  <a:gd name="T41" fmla="*/ 606 w 606"/>
                  <a:gd name="T42" fmla="*/ 438 h 43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06" h="438">
                    <a:moveTo>
                      <a:pt x="6" y="0"/>
                    </a:moveTo>
                    <a:lnTo>
                      <a:pt x="0" y="438"/>
                    </a:lnTo>
                    <a:lnTo>
                      <a:pt x="606" y="420"/>
                    </a:lnTo>
                    <a:lnTo>
                      <a:pt x="510" y="420"/>
                    </a:lnTo>
                    <a:lnTo>
                      <a:pt x="426" y="396"/>
                    </a:lnTo>
                    <a:lnTo>
                      <a:pt x="348" y="366"/>
                    </a:lnTo>
                    <a:lnTo>
                      <a:pt x="282" y="324"/>
                    </a:lnTo>
                    <a:lnTo>
                      <a:pt x="204" y="258"/>
                    </a:lnTo>
                    <a:lnTo>
                      <a:pt x="138" y="174"/>
                    </a:lnTo>
                    <a:lnTo>
                      <a:pt x="102" y="126"/>
                    </a:lnTo>
                    <a:lnTo>
                      <a:pt x="66" y="72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hlink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69" name="Picture 68" descr="A picture containing drawing, light&#10;&#10;Description automatically generated">
              <a:extLst>
                <a:ext uri="{FF2B5EF4-FFF2-40B4-BE49-F238E27FC236}">
                  <a16:creationId xmlns:a16="http://schemas.microsoft.com/office/drawing/2014/main" id="{94E5334D-7CB9-AE41-8978-BA4870B52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1364" y="2173105"/>
              <a:ext cx="912135" cy="769615"/>
            </a:xfrm>
            <a:prstGeom prst="rect">
              <a:avLst/>
            </a:prstGeom>
          </p:spPr>
        </p:pic>
        <p:sp>
          <p:nvSpPr>
            <p:cNvPr id="70" name="Rectangle: Rounded Corners 73">
              <a:extLst>
                <a:ext uri="{FF2B5EF4-FFF2-40B4-BE49-F238E27FC236}">
                  <a16:creationId xmlns:a16="http://schemas.microsoft.com/office/drawing/2014/main" id="{89FEC023-7171-1146-A012-66D73F68E332}"/>
                </a:ext>
              </a:extLst>
            </p:cNvPr>
            <p:cNvSpPr/>
            <p:nvPr/>
          </p:nvSpPr>
          <p:spPr>
            <a:xfrm>
              <a:off x="3605139" y="2874391"/>
              <a:ext cx="2071369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</a:t>
              </a:r>
              <a:r>
                <a:rPr lang="en-US" altLang="zh-CN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acket caching</a:t>
              </a:r>
              <a:endPara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1" name="Picture 70" descr="A close up of a logo&#10;&#10;Description automatically generated">
              <a:extLst>
                <a:ext uri="{FF2B5EF4-FFF2-40B4-BE49-F238E27FC236}">
                  <a16:creationId xmlns:a16="http://schemas.microsoft.com/office/drawing/2014/main" id="{98B4CEC3-D45A-E44E-9455-784AF0D6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5338" y="3977101"/>
              <a:ext cx="809717" cy="809717"/>
            </a:xfrm>
            <a:prstGeom prst="rect">
              <a:avLst/>
            </a:prstGeom>
          </p:spPr>
        </p:pic>
        <p:pic>
          <p:nvPicPr>
            <p:cNvPr id="72" name="Picture 2" descr="Security monitoring of information technologies | IXPERTA s.r.o.">
              <a:extLst>
                <a:ext uri="{FF2B5EF4-FFF2-40B4-BE49-F238E27FC236}">
                  <a16:creationId xmlns:a16="http://schemas.microsoft.com/office/drawing/2014/main" id="{4A0B3341-EBC6-F343-9E34-F0B20E58C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045" y="4081690"/>
              <a:ext cx="1007326" cy="7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72" descr="A close up of a sign&#10;&#10;Description automatically generated">
              <a:extLst>
                <a:ext uri="{FF2B5EF4-FFF2-40B4-BE49-F238E27FC236}">
                  <a16:creationId xmlns:a16="http://schemas.microsoft.com/office/drawing/2014/main" id="{A4111BE0-3599-2B4B-BABC-7515DADC7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5138" y="3970813"/>
              <a:ext cx="716736" cy="716736"/>
            </a:xfrm>
            <a:prstGeom prst="rect">
              <a:avLst/>
            </a:prstGeom>
          </p:spPr>
        </p:pic>
        <p:sp>
          <p:nvSpPr>
            <p:cNvPr id="74" name="Rectangle: Rounded Corners 78">
              <a:extLst>
                <a:ext uri="{FF2B5EF4-FFF2-40B4-BE49-F238E27FC236}">
                  <a16:creationId xmlns:a16="http://schemas.microsoft.com/office/drawing/2014/main" id="{CD6C6F3F-3044-B542-A008-43C461D67311}"/>
                </a:ext>
              </a:extLst>
            </p:cNvPr>
            <p:cNvSpPr/>
            <p:nvPr/>
          </p:nvSpPr>
          <p:spPr>
            <a:xfrm>
              <a:off x="2790291" y="4708166"/>
              <a:ext cx="2263061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RTT </a:t>
              </a:r>
            </a:p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measurement</a:t>
              </a:r>
              <a:endParaRPr lang="en-US" sz="1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Rectangle: Rounded Corners 79">
              <a:extLst>
                <a:ext uri="{FF2B5EF4-FFF2-40B4-BE49-F238E27FC236}">
                  <a16:creationId xmlns:a16="http://schemas.microsoft.com/office/drawing/2014/main" id="{42A4F69F-C8E7-B547-9F9C-79E73F8AB485}"/>
                </a:ext>
              </a:extLst>
            </p:cNvPr>
            <p:cNvSpPr/>
            <p:nvPr/>
          </p:nvSpPr>
          <p:spPr>
            <a:xfrm>
              <a:off x="5912025" y="4772896"/>
              <a:ext cx="2263061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IPD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maintenance</a:t>
              </a:r>
            </a:p>
          </p:txBody>
        </p:sp>
        <p:sp>
          <p:nvSpPr>
            <p:cNvPr id="77" name="Rectangle: Rounded Corners 81">
              <a:extLst>
                <a:ext uri="{FF2B5EF4-FFF2-40B4-BE49-F238E27FC236}">
                  <a16:creationId xmlns:a16="http://schemas.microsoft.com/office/drawing/2014/main" id="{71FC5A4E-D430-4F48-8542-69F1CEF94306}"/>
                </a:ext>
              </a:extLst>
            </p:cNvPr>
            <p:cNvSpPr/>
            <p:nvPr/>
          </p:nvSpPr>
          <p:spPr>
            <a:xfrm>
              <a:off x="4343499" y="4703806"/>
              <a:ext cx="2263061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Per-flow state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maintenance</a:t>
              </a:r>
            </a:p>
          </p:txBody>
        </p:sp>
        <p:pic>
          <p:nvPicPr>
            <p:cNvPr id="78" name="Picture 2" descr="Services icon for Retrofit Security Screens Cairns">
              <a:extLst>
                <a:ext uri="{FF2B5EF4-FFF2-40B4-BE49-F238E27FC236}">
                  <a16:creationId xmlns:a16="http://schemas.microsoft.com/office/drawing/2014/main" id="{B36B350D-938D-E84F-8088-F242F6F62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0333" y="4081690"/>
              <a:ext cx="705128" cy="7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Rectangle: Rounded Corners 80">
            <a:extLst>
              <a:ext uri="{FF2B5EF4-FFF2-40B4-BE49-F238E27FC236}">
                <a16:creationId xmlns:a16="http://schemas.microsoft.com/office/drawing/2014/main" id="{B52E6342-31C1-F442-BA25-DC21A9E75E9A}"/>
              </a:ext>
            </a:extLst>
          </p:cNvPr>
          <p:cNvSpPr/>
          <p:nvPr/>
        </p:nvSpPr>
        <p:spPr>
          <a:xfrm>
            <a:off x="5638800" y="3442401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modification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48ED59E-1F65-844F-82D3-7873E29A9DBC}"/>
              </a:ext>
            </a:extLst>
          </p:cNvPr>
          <p:cNvCxnSpPr>
            <a:cxnSpLocks/>
          </p:cNvCxnSpPr>
          <p:nvPr/>
        </p:nvCxnSpPr>
        <p:spPr>
          <a:xfrm>
            <a:off x="2209800" y="4176928"/>
            <a:ext cx="1592142" cy="47038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6943-27DE-4F42-AE55-AD9F6B59FD24}"/>
              </a:ext>
            </a:extLst>
          </p:cNvPr>
          <p:cNvCxnSpPr>
            <a:cxnSpLocks/>
          </p:cNvCxnSpPr>
          <p:nvPr/>
        </p:nvCxnSpPr>
        <p:spPr>
          <a:xfrm flipH="1">
            <a:off x="5542515" y="4177904"/>
            <a:ext cx="1737776" cy="4511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10">
            <a:extLst>
              <a:ext uri="{FF2B5EF4-FFF2-40B4-BE49-F238E27FC236}">
                <a16:creationId xmlns:a16="http://schemas.microsoft.com/office/drawing/2014/main" id="{51158748-3874-D14E-A7CC-8162B6454303}"/>
              </a:ext>
            </a:extLst>
          </p:cNvPr>
          <p:cNvGrpSpPr>
            <a:grpSpLocks/>
          </p:cNvGrpSpPr>
          <p:nvPr/>
        </p:nvGrpSpPr>
        <p:grpSpPr bwMode="auto">
          <a:xfrm>
            <a:off x="3918265" y="4465527"/>
            <a:ext cx="1403604" cy="549583"/>
            <a:chOff x="2423" y="2253"/>
            <a:chExt cx="257" cy="147"/>
          </a:xfrm>
        </p:grpSpPr>
        <p:sp>
          <p:nvSpPr>
            <p:cNvPr id="83" name="AutoShape 70">
              <a:extLst>
                <a:ext uri="{FF2B5EF4-FFF2-40B4-BE49-F238E27FC236}">
                  <a16:creationId xmlns:a16="http://schemas.microsoft.com/office/drawing/2014/main" id="{8FA1196E-E5EE-C24B-8482-E96A8DD4D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5D56216E-4483-3D40-9748-CD9B951CF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ECD16648-ACEB-6F4F-B034-EB59BD9D4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86" name="Freeform 14">
                <a:extLst>
                  <a:ext uri="{FF2B5EF4-FFF2-40B4-BE49-F238E27FC236}">
                    <a16:creationId xmlns:a16="http://schemas.microsoft.com/office/drawing/2014/main" id="{55AABDCB-159F-834A-8F9C-EBC5FE4DB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0CC37685-574A-3F44-9F36-9009E8C74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id="{721B5389-B364-B94D-A633-F9BC8003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17">
                <a:extLst>
                  <a:ext uri="{FF2B5EF4-FFF2-40B4-BE49-F238E27FC236}">
                    <a16:creationId xmlns:a16="http://schemas.microsoft.com/office/drawing/2014/main" id="{EBD2AF9F-2EAA-844A-A8A7-470B7C7AD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900FE88-112C-BA4F-9064-41F2EFABB310}"/>
              </a:ext>
            </a:extLst>
          </p:cNvPr>
          <p:cNvSpPr txBox="1">
            <a:spLocks/>
          </p:cNvSpPr>
          <p:nvPr/>
        </p:nvSpPr>
        <p:spPr>
          <a:xfrm>
            <a:off x="716446" y="5332455"/>
            <a:ext cx="8351354" cy="68734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scrubbing at hardware speeds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Manipulate TCP congestion control to mask latency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Batch operations in software for TCP reliability</a:t>
            </a:r>
          </a:p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68D73E-40C7-A34D-B51A-87C324F2A71A}"/>
              </a:ext>
            </a:extLst>
          </p:cNvPr>
          <p:cNvCxnSpPr/>
          <p:nvPr/>
        </p:nvCxnSpPr>
        <p:spPr>
          <a:xfrm>
            <a:off x="1524000" y="3247576"/>
            <a:ext cx="573526" cy="207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B1DD71-1484-C144-8D92-0F2517F57BCD}"/>
              </a:ext>
            </a:extLst>
          </p:cNvPr>
          <p:cNvSpPr txBox="1"/>
          <p:nvPr/>
        </p:nvSpPr>
        <p:spPr>
          <a:xfrm>
            <a:off x="556305" y="2924410"/>
            <a:ext cx="120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Hardware data plane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0CA8E82-0B15-BF4F-B7ED-E28FF113BFA6}"/>
              </a:ext>
            </a:extLst>
          </p:cNvPr>
          <p:cNvCxnSpPr/>
          <p:nvPr/>
        </p:nvCxnSpPr>
        <p:spPr>
          <a:xfrm>
            <a:off x="1498010" y="1855399"/>
            <a:ext cx="573526" cy="207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73F23C2-2182-7F4D-9C9C-B2BC933130E0}"/>
              </a:ext>
            </a:extLst>
          </p:cNvPr>
          <p:cNvSpPr txBox="1"/>
          <p:nvPr/>
        </p:nvSpPr>
        <p:spPr>
          <a:xfrm>
            <a:off x="313487" y="1532233"/>
            <a:ext cx="142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control plane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1663AC-BDFC-6C43-8AE2-EEE65399C715}"/>
              </a:ext>
            </a:extLst>
          </p:cNvPr>
          <p:cNvSpPr txBox="1"/>
          <p:nvPr/>
        </p:nvSpPr>
        <p:spPr>
          <a:xfrm>
            <a:off x="4519379" y="2370182"/>
            <a:ext cx="142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Codesign</a:t>
            </a: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13156881-369B-6E4A-ADDF-E2105F771A63}"/>
              </a:ext>
            </a:extLst>
          </p:cNvPr>
          <p:cNvSpPr/>
          <p:nvPr/>
        </p:nvSpPr>
        <p:spPr>
          <a:xfrm>
            <a:off x="4626693" y="2158858"/>
            <a:ext cx="164645" cy="851576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1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2" grpId="0"/>
      <p:bldP spid="92" grpId="0"/>
      <p:bldP spid="97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C4AF1A-A5BC-1D45-87BB-07DCDA8CB318}"/>
              </a:ext>
            </a:extLst>
          </p:cNvPr>
          <p:cNvSpPr/>
          <p:nvPr/>
        </p:nvSpPr>
        <p:spPr>
          <a:xfrm>
            <a:off x="4217134" y="2454350"/>
            <a:ext cx="1600200" cy="748957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929668" y="236483"/>
            <a:ext cx="7284664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Per-packet defense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900FE88-112C-BA4F-9064-41F2EFABB310}"/>
              </a:ext>
            </a:extLst>
          </p:cNvPr>
          <p:cNvSpPr txBox="1">
            <a:spLocks/>
          </p:cNvSpPr>
          <p:nvPr/>
        </p:nvSpPr>
        <p:spPr>
          <a:xfrm>
            <a:off x="780178" y="4876800"/>
            <a:ext cx="8351354" cy="68734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The P4 data plane performs per-packet defenses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Stateless: IPID, TTL, … 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Stateful: TCP sequence number, ACK, ..</a:t>
            </a:r>
          </a:p>
          <a:p>
            <a:pPr marL="714375" lvl="1" indent="-257175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Non-deterministic: receive window, timing channels..</a:t>
            </a:r>
          </a:p>
        </p:txBody>
      </p:sp>
      <p:cxnSp>
        <p:nvCxnSpPr>
          <p:cNvPr id="52" name="直接箭头连接符 2">
            <a:extLst>
              <a:ext uri="{FF2B5EF4-FFF2-40B4-BE49-F238E27FC236}">
                <a16:creationId xmlns:a16="http://schemas.microsoft.com/office/drawing/2014/main" id="{FD88DDD7-C458-9C49-93D3-E0D631D2D16E}"/>
              </a:ext>
            </a:extLst>
          </p:cNvPr>
          <p:cNvCxnSpPr>
            <a:cxnSpLocks/>
          </p:cNvCxnSpPr>
          <p:nvPr/>
        </p:nvCxnSpPr>
        <p:spPr>
          <a:xfrm>
            <a:off x="1175347" y="2438400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67">
            <a:extLst>
              <a:ext uri="{FF2B5EF4-FFF2-40B4-BE49-F238E27FC236}">
                <a16:creationId xmlns:a16="http://schemas.microsoft.com/office/drawing/2014/main" id="{C45B939C-FB7B-F14B-B76F-F32EBC970494}"/>
              </a:ext>
            </a:extLst>
          </p:cNvPr>
          <p:cNvGrpSpPr/>
          <p:nvPr/>
        </p:nvGrpSpPr>
        <p:grpSpPr>
          <a:xfrm>
            <a:off x="605110" y="1680661"/>
            <a:ext cx="1123390" cy="549297"/>
            <a:chOff x="4974573" y="2590801"/>
            <a:chExt cx="1368200" cy="549297"/>
          </a:xfrm>
        </p:grpSpPr>
        <p:grpSp>
          <p:nvGrpSpPr>
            <p:cNvPr id="93" name="组合 68">
              <a:extLst>
                <a:ext uri="{FF2B5EF4-FFF2-40B4-BE49-F238E27FC236}">
                  <a16:creationId xmlns:a16="http://schemas.microsoft.com/office/drawing/2014/main" id="{5CD6B148-07E0-C843-8A87-1BFE940FA441}"/>
                </a:ext>
              </a:extLst>
            </p:cNvPr>
            <p:cNvGrpSpPr/>
            <p:nvPr/>
          </p:nvGrpSpPr>
          <p:grpSpPr>
            <a:xfrm>
              <a:off x="4974573" y="2590801"/>
              <a:ext cx="1368200" cy="549297"/>
              <a:chOff x="5030183" y="2795237"/>
              <a:chExt cx="1123349" cy="440096"/>
            </a:xfrm>
          </p:grpSpPr>
          <p:sp>
            <p:nvSpPr>
              <p:cNvPr id="95" name="TextBox 283">
                <a:extLst>
                  <a:ext uri="{FF2B5EF4-FFF2-40B4-BE49-F238E27FC236}">
                    <a16:creationId xmlns:a16="http://schemas.microsoft.com/office/drawing/2014/main" id="{DF43F71C-EFEA-874F-BF9E-E9062B2141C4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06521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IPID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</a:t>
                </a:r>
              </a:p>
            </p:txBody>
          </p:sp>
          <p:grpSp>
            <p:nvGrpSpPr>
              <p:cNvPr id="96" name="组合 71">
                <a:extLst>
                  <a:ext uri="{FF2B5EF4-FFF2-40B4-BE49-F238E27FC236}">
                    <a16:creationId xmlns:a16="http://schemas.microsoft.com/office/drawing/2014/main" id="{805755B1-8A46-EE40-8CD0-16DED714BFDF}"/>
                  </a:ext>
                </a:extLst>
              </p:cNvPr>
              <p:cNvGrpSpPr/>
              <p:nvPr/>
            </p:nvGrpSpPr>
            <p:grpSpPr>
              <a:xfrm>
                <a:off x="5030183" y="2795237"/>
                <a:ext cx="1123349" cy="440096"/>
                <a:chOff x="5030183" y="2795237"/>
                <a:chExt cx="1123349" cy="440096"/>
              </a:xfrm>
            </p:grpSpPr>
            <p:sp>
              <p:nvSpPr>
                <p:cNvPr id="98" name="Rectangle 30">
                  <a:extLst>
                    <a:ext uri="{FF2B5EF4-FFF2-40B4-BE49-F238E27FC236}">
                      <a16:creationId xmlns:a16="http://schemas.microsoft.com/office/drawing/2014/main" id="{A5BF5723-5180-0A4B-A3B2-B973CF336712}"/>
                    </a:ext>
                  </a:extLst>
                </p:cNvPr>
                <p:cNvSpPr/>
                <p:nvPr/>
              </p:nvSpPr>
              <p:spPr>
                <a:xfrm>
                  <a:off x="5035707" y="2795237"/>
                  <a:ext cx="1117825" cy="44009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" name="TextBox 283">
                  <a:extLst>
                    <a:ext uri="{FF2B5EF4-FFF2-40B4-BE49-F238E27FC236}">
                      <a16:creationId xmlns:a16="http://schemas.microsoft.com/office/drawing/2014/main" id="{3E993073-ACF2-C143-B9A0-5CDE8B96B55F}"/>
                    </a:ext>
                  </a:extLst>
                </p:cNvPr>
                <p:cNvSpPr txBox="1"/>
                <p:nvPr/>
              </p:nvSpPr>
              <p:spPr>
                <a:xfrm>
                  <a:off x="5030183" y="3022937"/>
                  <a:ext cx="1113839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94" name="直接连接符 69">
              <a:extLst>
                <a:ext uri="{FF2B5EF4-FFF2-40B4-BE49-F238E27FC236}">
                  <a16:creationId xmlns:a16="http://schemas.microsoft.com/office/drawing/2014/main" id="{44CE8F98-C99D-6B48-909F-9B9EC7195857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>
              <a:off x="4997229" y="2860400"/>
              <a:ext cx="1345544" cy="5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67">
            <a:extLst>
              <a:ext uri="{FF2B5EF4-FFF2-40B4-BE49-F238E27FC236}">
                <a16:creationId xmlns:a16="http://schemas.microsoft.com/office/drawing/2014/main" id="{F77361B8-7750-254F-AC02-F59FAC4069CE}"/>
              </a:ext>
            </a:extLst>
          </p:cNvPr>
          <p:cNvGrpSpPr/>
          <p:nvPr/>
        </p:nvGrpSpPr>
        <p:grpSpPr>
          <a:xfrm>
            <a:off x="605779" y="3179376"/>
            <a:ext cx="1140654" cy="561461"/>
            <a:chOff x="4981296" y="2590800"/>
            <a:chExt cx="1389226" cy="561461"/>
          </a:xfrm>
        </p:grpSpPr>
        <p:grpSp>
          <p:nvGrpSpPr>
            <p:cNvPr id="103" name="组合 68">
              <a:extLst>
                <a:ext uri="{FF2B5EF4-FFF2-40B4-BE49-F238E27FC236}">
                  <a16:creationId xmlns:a16="http://schemas.microsoft.com/office/drawing/2014/main" id="{544EEADE-ABFE-1D48-B518-8D2FC1F1A7D3}"/>
                </a:ext>
              </a:extLst>
            </p:cNvPr>
            <p:cNvGrpSpPr/>
            <p:nvPr/>
          </p:nvGrpSpPr>
          <p:grpSpPr>
            <a:xfrm>
              <a:off x="4981296" y="2590800"/>
              <a:ext cx="1389226" cy="561461"/>
              <a:chOff x="5035706" y="2795237"/>
              <a:chExt cx="1140613" cy="449842"/>
            </a:xfrm>
          </p:grpSpPr>
          <p:sp>
            <p:nvSpPr>
              <p:cNvPr id="105" name="TextBox 283">
                <a:extLst>
                  <a:ext uri="{FF2B5EF4-FFF2-40B4-BE49-F238E27FC236}">
                    <a16:creationId xmlns:a16="http://schemas.microsoft.com/office/drawing/2014/main" id="{5C052F6C-1E25-214D-85FD-A9657A21ED2E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38818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IPID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1101</a:t>
                </a:r>
              </a:p>
            </p:txBody>
          </p:sp>
          <p:grpSp>
            <p:nvGrpSpPr>
              <p:cNvPr id="106" name="组合 71">
                <a:extLst>
                  <a:ext uri="{FF2B5EF4-FFF2-40B4-BE49-F238E27FC236}">
                    <a16:creationId xmlns:a16="http://schemas.microsoft.com/office/drawing/2014/main" id="{5985CA5B-AF23-CE4E-86B5-941C07B033D2}"/>
                  </a:ext>
                </a:extLst>
              </p:cNvPr>
              <p:cNvGrpSpPr/>
              <p:nvPr/>
            </p:nvGrpSpPr>
            <p:grpSpPr>
              <a:xfrm>
                <a:off x="5035706" y="2795237"/>
                <a:ext cx="1140613" cy="449842"/>
                <a:chOff x="5035706" y="2795237"/>
                <a:chExt cx="1140613" cy="449842"/>
              </a:xfrm>
            </p:grpSpPr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55D223F3-2C72-4541-B898-4522A1BD3E0E}"/>
                    </a:ext>
                  </a:extLst>
                </p:cNvPr>
                <p:cNvSpPr/>
                <p:nvPr/>
              </p:nvSpPr>
              <p:spPr>
                <a:xfrm>
                  <a:off x="5035706" y="2795237"/>
                  <a:ext cx="1140613" cy="44984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8" name="TextBox 283">
                  <a:extLst>
                    <a:ext uri="{FF2B5EF4-FFF2-40B4-BE49-F238E27FC236}">
                      <a16:creationId xmlns:a16="http://schemas.microsoft.com/office/drawing/2014/main" id="{534B6761-BF90-DC49-81AF-0EF51B2A2A5C}"/>
                    </a:ext>
                  </a:extLst>
                </p:cNvPr>
                <p:cNvSpPr txBox="1"/>
                <p:nvPr/>
              </p:nvSpPr>
              <p:spPr>
                <a:xfrm>
                  <a:off x="5038167" y="3022997"/>
                  <a:ext cx="1138152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04" name="直接连接符 69">
              <a:extLst>
                <a:ext uri="{FF2B5EF4-FFF2-40B4-BE49-F238E27FC236}">
                  <a16:creationId xmlns:a16="http://schemas.microsoft.com/office/drawing/2014/main" id="{4B57894D-943B-634C-A6C2-F5420595BA93}"/>
                </a:ext>
              </a:extLst>
            </p:cNvPr>
            <p:cNvCxnSpPr>
              <a:cxnSpLocks/>
              <a:endCxn id="107" idx="3"/>
            </p:cNvCxnSpPr>
            <p:nvPr/>
          </p:nvCxnSpPr>
          <p:spPr>
            <a:xfrm>
              <a:off x="4992878" y="2867083"/>
              <a:ext cx="1377644" cy="44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F15B0AEC-D2C6-B749-8359-7FB19228CF93}"/>
              </a:ext>
            </a:extLst>
          </p:cNvPr>
          <p:cNvSpPr txBox="1">
            <a:spLocks/>
          </p:cNvSpPr>
          <p:nvPr/>
        </p:nvSpPr>
        <p:spPr>
          <a:xfrm>
            <a:off x="533400" y="3907405"/>
            <a:ext cx="1257300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1. Stateless</a:t>
            </a:r>
          </a:p>
          <a:p>
            <a:pPr>
              <a:spcBef>
                <a:spcPct val="20000"/>
              </a:spcBef>
              <a:buSzPct val="130000"/>
              <a:defRPr/>
            </a:pPr>
            <a:endParaRPr lang="en-US" sz="1650" dirty="0">
              <a:latin typeface="Tahoma"/>
              <a:cs typeface="Tahoma"/>
            </a:endParaRPr>
          </a:p>
        </p:txBody>
      </p:sp>
      <p:cxnSp>
        <p:nvCxnSpPr>
          <p:cNvPr id="111" name="直接箭头连接符 2">
            <a:extLst>
              <a:ext uri="{FF2B5EF4-FFF2-40B4-BE49-F238E27FC236}">
                <a16:creationId xmlns:a16="http://schemas.microsoft.com/office/drawing/2014/main" id="{B11A9E0C-64F6-B148-AFF8-C3201FF43ADF}"/>
              </a:ext>
            </a:extLst>
          </p:cNvPr>
          <p:cNvCxnSpPr>
            <a:cxnSpLocks/>
          </p:cNvCxnSpPr>
          <p:nvPr/>
        </p:nvCxnSpPr>
        <p:spPr>
          <a:xfrm>
            <a:off x="3564239" y="2446391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67">
            <a:extLst>
              <a:ext uri="{FF2B5EF4-FFF2-40B4-BE49-F238E27FC236}">
                <a16:creationId xmlns:a16="http://schemas.microsoft.com/office/drawing/2014/main" id="{9532142A-2B73-FB4F-A77F-D597A5958678}"/>
              </a:ext>
            </a:extLst>
          </p:cNvPr>
          <p:cNvGrpSpPr/>
          <p:nvPr/>
        </p:nvGrpSpPr>
        <p:grpSpPr>
          <a:xfrm>
            <a:off x="2994002" y="1688652"/>
            <a:ext cx="1123390" cy="549297"/>
            <a:chOff x="4974573" y="2590801"/>
            <a:chExt cx="1368200" cy="549297"/>
          </a:xfrm>
        </p:grpSpPr>
        <p:grpSp>
          <p:nvGrpSpPr>
            <p:cNvPr id="113" name="组合 68">
              <a:extLst>
                <a:ext uri="{FF2B5EF4-FFF2-40B4-BE49-F238E27FC236}">
                  <a16:creationId xmlns:a16="http://schemas.microsoft.com/office/drawing/2014/main" id="{1BF8CD53-9A68-DC43-984E-B9CF93752EDD}"/>
                </a:ext>
              </a:extLst>
            </p:cNvPr>
            <p:cNvGrpSpPr/>
            <p:nvPr/>
          </p:nvGrpSpPr>
          <p:grpSpPr>
            <a:xfrm>
              <a:off x="4974573" y="2590801"/>
              <a:ext cx="1368200" cy="549297"/>
              <a:chOff x="5030183" y="2795237"/>
              <a:chExt cx="1123349" cy="440096"/>
            </a:xfrm>
          </p:grpSpPr>
          <p:sp>
            <p:nvSpPr>
              <p:cNvPr id="115" name="TextBox 283">
                <a:extLst>
                  <a:ext uri="{FF2B5EF4-FFF2-40B4-BE49-F238E27FC236}">
                    <a16:creationId xmlns:a16="http://schemas.microsoft.com/office/drawing/2014/main" id="{1BEDE609-9DF0-6C49-9B19-17B49FD6CE92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06521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Seq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1234</a:t>
                </a:r>
              </a:p>
            </p:txBody>
          </p:sp>
          <p:grpSp>
            <p:nvGrpSpPr>
              <p:cNvPr id="116" name="组合 71">
                <a:extLst>
                  <a:ext uri="{FF2B5EF4-FFF2-40B4-BE49-F238E27FC236}">
                    <a16:creationId xmlns:a16="http://schemas.microsoft.com/office/drawing/2014/main" id="{982778F7-0363-E447-8820-AF533CCB13B1}"/>
                  </a:ext>
                </a:extLst>
              </p:cNvPr>
              <p:cNvGrpSpPr/>
              <p:nvPr/>
            </p:nvGrpSpPr>
            <p:grpSpPr>
              <a:xfrm>
                <a:off x="5030183" y="2795237"/>
                <a:ext cx="1123349" cy="440096"/>
                <a:chOff x="5030183" y="2795237"/>
                <a:chExt cx="1123349" cy="440096"/>
              </a:xfrm>
            </p:grpSpPr>
            <p:sp>
              <p:nvSpPr>
                <p:cNvPr id="117" name="Rectangle 30">
                  <a:extLst>
                    <a:ext uri="{FF2B5EF4-FFF2-40B4-BE49-F238E27FC236}">
                      <a16:creationId xmlns:a16="http://schemas.microsoft.com/office/drawing/2014/main" id="{55305606-1059-8E48-8CA3-1A2709091C67}"/>
                    </a:ext>
                  </a:extLst>
                </p:cNvPr>
                <p:cNvSpPr/>
                <p:nvPr/>
              </p:nvSpPr>
              <p:spPr>
                <a:xfrm>
                  <a:off x="5035707" y="2795237"/>
                  <a:ext cx="1117825" cy="44009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18" name="TextBox 283">
                  <a:extLst>
                    <a:ext uri="{FF2B5EF4-FFF2-40B4-BE49-F238E27FC236}">
                      <a16:creationId xmlns:a16="http://schemas.microsoft.com/office/drawing/2014/main" id="{C4D6E6DA-2279-F94E-AAC8-6B9003C7C0D5}"/>
                    </a:ext>
                  </a:extLst>
                </p:cNvPr>
                <p:cNvSpPr txBox="1"/>
                <p:nvPr/>
              </p:nvSpPr>
              <p:spPr>
                <a:xfrm>
                  <a:off x="5030183" y="3022937"/>
                  <a:ext cx="1113839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14" name="直接连接符 69">
              <a:extLst>
                <a:ext uri="{FF2B5EF4-FFF2-40B4-BE49-F238E27FC236}">
                  <a16:creationId xmlns:a16="http://schemas.microsoft.com/office/drawing/2014/main" id="{F35AD078-B9DA-DA47-B50A-4B0B51444240}"/>
                </a:ext>
              </a:extLst>
            </p:cNvPr>
            <p:cNvCxnSpPr>
              <a:cxnSpLocks/>
              <a:endCxn id="117" idx="3"/>
            </p:cNvCxnSpPr>
            <p:nvPr/>
          </p:nvCxnSpPr>
          <p:spPr>
            <a:xfrm>
              <a:off x="4997229" y="2860400"/>
              <a:ext cx="1345544" cy="5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67">
            <a:extLst>
              <a:ext uri="{FF2B5EF4-FFF2-40B4-BE49-F238E27FC236}">
                <a16:creationId xmlns:a16="http://schemas.microsoft.com/office/drawing/2014/main" id="{B6D7F5D1-C203-BF4F-BFE2-8C9F64798F1C}"/>
              </a:ext>
            </a:extLst>
          </p:cNvPr>
          <p:cNvGrpSpPr/>
          <p:nvPr/>
        </p:nvGrpSpPr>
        <p:grpSpPr>
          <a:xfrm>
            <a:off x="2994671" y="3187367"/>
            <a:ext cx="1140654" cy="561461"/>
            <a:chOff x="4981296" y="2590800"/>
            <a:chExt cx="1389226" cy="561461"/>
          </a:xfrm>
        </p:grpSpPr>
        <p:grpSp>
          <p:nvGrpSpPr>
            <p:cNvPr id="120" name="组合 68">
              <a:extLst>
                <a:ext uri="{FF2B5EF4-FFF2-40B4-BE49-F238E27FC236}">
                  <a16:creationId xmlns:a16="http://schemas.microsoft.com/office/drawing/2014/main" id="{300DC2E6-9D8C-AA4B-B2DB-804E049057B2}"/>
                </a:ext>
              </a:extLst>
            </p:cNvPr>
            <p:cNvGrpSpPr/>
            <p:nvPr/>
          </p:nvGrpSpPr>
          <p:grpSpPr>
            <a:xfrm>
              <a:off x="4981296" y="2590800"/>
              <a:ext cx="1389226" cy="561461"/>
              <a:chOff x="5035706" y="2795237"/>
              <a:chExt cx="1140613" cy="449842"/>
            </a:xfrm>
          </p:grpSpPr>
          <p:sp>
            <p:nvSpPr>
              <p:cNvPr id="122" name="TextBox 283">
                <a:extLst>
                  <a:ext uri="{FF2B5EF4-FFF2-40B4-BE49-F238E27FC236}">
                    <a16:creationId xmlns:a16="http://schemas.microsoft.com/office/drawing/2014/main" id="{D15993FF-D205-4F4C-8F58-9D213CD72863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38818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Seq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4321</a:t>
                </a:r>
              </a:p>
            </p:txBody>
          </p:sp>
          <p:grpSp>
            <p:nvGrpSpPr>
              <p:cNvPr id="123" name="组合 71">
                <a:extLst>
                  <a:ext uri="{FF2B5EF4-FFF2-40B4-BE49-F238E27FC236}">
                    <a16:creationId xmlns:a16="http://schemas.microsoft.com/office/drawing/2014/main" id="{1D3E7DC7-817D-524D-B3D4-3AD2C535F513}"/>
                  </a:ext>
                </a:extLst>
              </p:cNvPr>
              <p:cNvGrpSpPr/>
              <p:nvPr/>
            </p:nvGrpSpPr>
            <p:grpSpPr>
              <a:xfrm>
                <a:off x="5035706" y="2795237"/>
                <a:ext cx="1140613" cy="449842"/>
                <a:chOff x="5035706" y="2795237"/>
                <a:chExt cx="1140613" cy="449842"/>
              </a:xfrm>
            </p:grpSpPr>
            <p:sp>
              <p:nvSpPr>
                <p:cNvPr id="124" name="Rectangle 30">
                  <a:extLst>
                    <a:ext uri="{FF2B5EF4-FFF2-40B4-BE49-F238E27FC236}">
                      <a16:creationId xmlns:a16="http://schemas.microsoft.com/office/drawing/2014/main" id="{15ED5E82-B0ED-794C-AB70-EA35A3364B6F}"/>
                    </a:ext>
                  </a:extLst>
                </p:cNvPr>
                <p:cNvSpPr/>
                <p:nvPr/>
              </p:nvSpPr>
              <p:spPr>
                <a:xfrm>
                  <a:off x="5035706" y="2795237"/>
                  <a:ext cx="1140613" cy="44984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25" name="TextBox 283">
                  <a:extLst>
                    <a:ext uri="{FF2B5EF4-FFF2-40B4-BE49-F238E27FC236}">
                      <a16:creationId xmlns:a16="http://schemas.microsoft.com/office/drawing/2014/main" id="{90A4238D-A96F-E549-8638-C86B90909D06}"/>
                    </a:ext>
                  </a:extLst>
                </p:cNvPr>
                <p:cNvSpPr txBox="1"/>
                <p:nvPr/>
              </p:nvSpPr>
              <p:spPr>
                <a:xfrm>
                  <a:off x="5038167" y="3022997"/>
                  <a:ext cx="1138152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21" name="直接连接符 69">
              <a:extLst>
                <a:ext uri="{FF2B5EF4-FFF2-40B4-BE49-F238E27FC236}">
                  <a16:creationId xmlns:a16="http://schemas.microsoft.com/office/drawing/2014/main" id="{9916872F-A88A-B34C-8CE6-0B10F02ED022}"/>
                </a:ext>
              </a:extLst>
            </p:cNvPr>
            <p:cNvCxnSpPr>
              <a:cxnSpLocks/>
              <a:endCxn id="124" idx="3"/>
            </p:cNvCxnSpPr>
            <p:nvPr/>
          </p:nvCxnSpPr>
          <p:spPr>
            <a:xfrm>
              <a:off x="4992878" y="2867083"/>
              <a:ext cx="1377644" cy="44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AF5A2DF3-1BF0-FC40-AA4B-D1DEFE8D8E8D}"/>
              </a:ext>
            </a:extLst>
          </p:cNvPr>
          <p:cNvSpPr txBox="1">
            <a:spLocks/>
          </p:cNvSpPr>
          <p:nvPr/>
        </p:nvSpPr>
        <p:spPr>
          <a:xfrm>
            <a:off x="2922292" y="3915396"/>
            <a:ext cx="1257300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2. Stateful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6EC37809-9B8F-064B-A242-C201BDDDDB63}"/>
              </a:ext>
            </a:extLst>
          </p:cNvPr>
          <p:cNvSpPr txBox="1">
            <a:spLocks/>
          </p:cNvSpPr>
          <p:nvPr/>
        </p:nvSpPr>
        <p:spPr>
          <a:xfrm>
            <a:off x="4217692" y="2469582"/>
            <a:ext cx="1725908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200" dirty="0">
                <a:latin typeface="Tahoma"/>
                <a:cs typeface="Tahoma"/>
              </a:rPr>
              <a:t>Conn1: 1234 -&gt; 4321</a:t>
            </a:r>
          </a:p>
          <a:p>
            <a:pPr>
              <a:spcBef>
                <a:spcPct val="20000"/>
              </a:spcBef>
              <a:buSzPct val="130000"/>
              <a:defRPr/>
            </a:pPr>
            <a:r>
              <a:rPr lang="en-US" sz="1200" dirty="0">
                <a:latin typeface="Tahoma"/>
                <a:cs typeface="Tahoma"/>
              </a:rPr>
              <a:t>Conn2: 9292 -&gt; 7183</a:t>
            </a:r>
          </a:p>
          <a:p>
            <a:pPr>
              <a:spcBef>
                <a:spcPct val="20000"/>
              </a:spcBef>
              <a:buSzPct val="130000"/>
              <a:defRPr/>
            </a:pPr>
            <a:r>
              <a:rPr lang="en-US" sz="1200" b="1" dirty="0">
                <a:latin typeface="Tahoma"/>
                <a:cs typeface="Tahoma"/>
              </a:rPr>
              <a:t>…</a:t>
            </a:r>
          </a:p>
        </p:txBody>
      </p:sp>
      <p:cxnSp>
        <p:nvCxnSpPr>
          <p:cNvPr id="129" name="直接箭头连接符 2">
            <a:extLst>
              <a:ext uri="{FF2B5EF4-FFF2-40B4-BE49-F238E27FC236}">
                <a16:creationId xmlns:a16="http://schemas.microsoft.com/office/drawing/2014/main" id="{0F652178-6861-9B4B-A3F1-FAFB633FBD9D}"/>
              </a:ext>
            </a:extLst>
          </p:cNvPr>
          <p:cNvCxnSpPr>
            <a:cxnSpLocks/>
          </p:cNvCxnSpPr>
          <p:nvPr/>
        </p:nvCxnSpPr>
        <p:spPr>
          <a:xfrm flipH="1">
            <a:off x="3606828" y="2741252"/>
            <a:ext cx="501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B8B1ABC4-A2DA-EC46-BF97-31E40E380442}"/>
              </a:ext>
            </a:extLst>
          </p:cNvPr>
          <p:cNvSpPr txBox="1">
            <a:spLocks/>
          </p:cNvSpPr>
          <p:nvPr/>
        </p:nvSpPr>
        <p:spPr>
          <a:xfrm>
            <a:off x="4673923" y="3230680"/>
            <a:ext cx="984896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SRAM</a:t>
            </a:r>
          </a:p>
        </p:txBody>
      </p:sp>
      <p:cxnSp>
        <p:nvCxnSpPr>
          <p:cNvPr id="133" name="直接箭头连接符 2">
            <a:extLst>
              <a:ext uri="{FF2B5EF4-FFF2-40B4-BE49-F238E27FC236}">
                <a16:creationId xmlns:a16="http://schemas.microsoft.com/office/drawing/2014/main" id="{6AC948DB-2B28-5746-9728-0D7B4B99BC1D}"/>
              </a:ext>
            </a:extLst>
          </p:cNvPr>
          <p:cNvCxnSpPr>
            <a:cxnSpLocks/>
          </p:cNvCxnSpPr>
          <p:nvPr/>
        </p:nvCxnSpPr>
        <p:spPr>
          <a:xfrm>
            <a:off x="6926525" y="2462655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67">
            <a:extLst>
              <a:ext uri="{FF2B5EF4-FFF2-40B4-BE49-F238E27FC236}">
                <a16:creationId xmlns:a16="http://schemas.microsoft.com/office/drawing/2014/main" id="{4F55AEFF-A174-294E-918C-07639E9F41B7}"/>
              </a:ext>
            </a:extLst>
          </p:cNvPr>
          <p:cNvGrpSpPr/>
          <p:nvPr/>
        </p:nvGrpSpPr>
        <p:grpSpPr>
          <a:xfrm>
            <a:off x="6356288" y="1704916"/>
            <a:ext cx="1123390" cy="549297"/>
            <a:chOff x="4974573" y="2590801"/>
            <a:chExt cx="1368200" cy="549297"/>
          </a:xfrm>
        </p:grpSpPr>
        <p:grpSp>
          <p:nvGrpSpPr>
            <p:cNvPr id="135" name="组合 68">
              <a:extLst>
                <a:ext uri="{FF2B5EF4-FFF2-40B4-BE49-F238E27FC236}">
                  <a16:creationId xmlns:a16="http://schemas.microsoft.com/office/drawing/2014/main" id="{A1704B82-2FFF-654F-9320-DFA8D51F63AF}"/>
                </a:ext>
              </a:extLst>
            </p:cNvPr>
            <p:cNvGrpSpPr/>
            <p:nvPr/>
          </p:nvGrpSpPr>
          <p:grpSpPr>
            <a:xfrm>
              <a:off x="4974573" y="2590801"/>
              <a:ext cx="1368200" cy="549297"/>
              <a:chOff x="5030183" y="2795237"/>
              <a:chExt cx="1123349" cy="440096"/>
            </a:xfrm>
          </p:grpSpPr>
          <p:sp>
            <p:nvSpPr>
              <p:cNvPr id="137" name="TextBox 283">
                <a:extLst>
                  <a:ext uri="{FF2B5EF4-FFF2-40B4-BE49-F238E27FC236}">
                    <a16:creationId xmlns:a16="http://schemas.microsoft.com/office/drawing/2014/main" id="{E090B854-F09C-8740-96F3-F231F1926AEA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06521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rwnd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1234</a:t>
                </a:r>
              </a:p>
            </p:txBody>
          </p:sp>
          <p:grpSp>
            <p:nvGrpSpPr>
              <p:cNvPr id="138" name="组合 71">
                <a:extLst>
                  <a:ext uri="{FF2B5EF4-FFF2-40B4-BE49-F238E27FC236}">
                    <a16:creationId xmlns:a16="http://schemas.microsoft.com/office/drawing/2014/main" id="{DE057BBA-AF82-2B4C-A942-601DD48EBDF2}"/>
                  </a:ext>
                </a:extLst>
              </p:cNvPr>
              <p:cNvGrpSpPr/>
              <p:nvPr/>
            </p:nvGrpSpPr>
            <p:grpSpPr>
              <a:xfrm>
                <a:off x="5030183" y="2795237"/>
                <a:ext cx="1123349" cy="440096"/>
                <a:chOff x="5030183" y="2795237"/>
                <a:chExt cx="1123349" cy="440096"/>
              </a:xfrm>
            </p:grpSpPr>
            <p:sp>
              <p:nvSpPr>
                <p:cNvPr id="139" name="Rectangle 30">
                  <a:extLst>
                    <a:ext uri="{FF2B5EF4-FFF2-40B4-BE49-F238E27FC236}">
                      <a16:creationId xmlns:a16="http://schemas.microsoft.com/office/drawing/2014/main" id="{75458587-026A-1142-B785-4273F348246A}"/>
                    </a:ext>
                  </a:extLst>
                </p:cNvPr>
                <p:cNvSpPr/>
                <p:nvPr/>
              </p:nvSpPr>
              <p:spPr>
                <a:xfrm>
                  <a:off x="5035707" y="2795237"/>
                  <a:ext cx="1117825" cy="44009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0" name="TextBox 283">
                  <a:extLst>
                    <a:ext uri="{FF2B5EF4-FFF2-40B4-BE49-F238E27FC236}">
                      <a16:creationId xmlns:a16="http://schemas.microsoft.com/office/drawing/2014/main" id="{3179F5C0-A774-DA43-865B-63E5B0082801}"/>
                    </a:ext>
                  </a:extLst>
                </p:cNvPr>
                <p:cNvSpPr txBox="1"/>
                <p:nvPr/>
              </p:nvSpPr>
              <p:spPr>
                <a:xfrm>
                  <a:off x="5030183" y="3022937"/>
                  <a:ext cx="1113839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36" name="直接连接符 69">
              <a:extLst>
                <a:ext uri="{FF2B5EF4-FFF2-40B4-BE49-F238E27FC236}">
                  <a16:creationId xmlns:a16="http://schemas.microsoft.com/office/drawing/2014/main" id="{F212A579-272D-EB44-A4E6-A16F70E9CBD7}"/>
                </a:ext>
              </a:extLst>
            </p:cNvPr>
            <p:cNvCxnSpPr>
              <a:cxnSpLocks/>
              <a:endCxn id="139" idx="3"/>
            </p:cNvCxnSpPr>
            <p:nvPr/>
          </p:nvCxnSpPr>
          <p:spPr>
            <a:xfrm>
              <a:off x="4997229" y="2860400"/>
              <a:ext cx="1345544" cy="5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67">
            <a:extLst>
              <a:ext uri="{FF2B5EF4-FFF2-40B4-BE49-F238E27FC236}">
                <a16:creationId xmlns:a16="http://schemas.microsoft.com/office/drawing/2014/main" id="{E0EA1EA3-96C2-2048-81C1-BD4D7DCDCFFE}"/>
              </a:ext>
            </a:extLst>
          </p:cNvPr>
          <p:cNvGrpSpPr/>
          <p:nvPr/>
        </p:nvGrpSpPr>
        <p:grpSpPr>
          <a:xfrm>
            <a:off x="6356957" y="3203631"/>
            <a:ext cx="1140654" cy="561461"/>
            <a:chOff x="4981296" y="2590800"/>
            <a:chExt cx="1389226" cy="561461"/>
          </a:xfrm>
        </p:grpSpPr>
        <p:grpSp>
          <p:nvGrpSpPr>
            <p:cNvPr id="142" name="组合 68">
              <a:extLst>
                <a:ext uri="{FF2B5EF4-FFF2-40B4-BE49-F238E27FC236}">
                  <a16:creationId xmlns:a16="http://schemas.microsoft.com/office/drawing/2014/main" id="{87A5724B-9CD5-4A41-A473-6642DC539B21}"/>
                </a:ext>
              </a:extLst>
            </p:cNvPr>
            <p:cNvGrpSpPr/>
            <p:nvPr/>
          </p:nvGrpSpPr>
          <p:grpSpPr>
            <a:xfrm>
              <a:off x="4981296" y="2590800"/>
              <a:ext cx="1389226" cy="561461"/>
              <a:chOff x="5035706" y="2795237"/>
              <a:chExt cx="1140613" cy="449842"/>
            </a:xfrm>
          </p:grpSpPr>
          <p:sp>
            <p:nvSpPr>
              <p:cNvPr id="144" name="TextBox 283">
                <a:extLst>
                  <a:ext uri="{FF2B5EF4-FFF2-40B4-BE49-F238E27FC236}">
                    <a16:creationId xmlns:a16="http://schemas.microsoft.com/office/drawing/2014/main" id="{14FC4D5E-3DAB-0244-B20C-3306A1BF3D0F}"/>
                  </a:ext>
                </a:extLst>
              </p:cNvPr>
              <p:cNvSpPr txBox="1"/>
              <p:nvPr/>
            </p:nvSpPr>
            <p:spPr>
              <a:xfrm>
                <a:off x="5037501" y="2801639"/>
                <a:ext cx="1138818" cy="209602"/>
              </a:xfrm>
              <a:prstGeom prst="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rwnd</a:t>
                </a:r>
                <a:r>
                  <a:rPr lang="en-US" altLang="zh-C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4321</a:t>
                </a:r>
              </a:p>
            </p:txBody>
          </p:sp>
          <p:grpSp>
            <p:nvGrpSpPr>
              <p:cNvPr id="145" name="组合 71">
                <a:extLst>
                  <a:ext uri="{FF2B5EF4-FFF2-40B4-BE49-F238E27FC236}">
                    <a16:creationId xmlns:a16="http://schemas.microsoft.com/office/drawing/2014/main" id="{69873EDC-C3C4-ED4E-920A-7DC74807FEA7}"/>
                  </a:ext>
                </a:extLst>
              </p:cNvPr>
              <p:cNvGrpSpPr/>
              <p:nvPr/>
            </p:nvGrpSpPr>
            <p:grpSpPr>
              <a:xfrm>
                <a:off x="5035706" y="2795237"/>
                <a:ext cx="1140613" cy="449842"/>
                <a:chOff x="5035706" y="2795237"/>
                <a:chExt cx="1140613" cy="449842"/>
              </a:xfrm>
            </p:grpSpPr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4B8606AC-F791-6246-8992-5258D8E0FABC}"/>
                    </a:ext>
                  </a:extLst>
                </p:cNvPr>
                <p:cNvSpPr/>
                <p:nvPr/>
              </p:nvSpPr>
              <p:spPr>
                <a:xfrm>
                  <a:off x="5035706" y="2795237"/>
                  <a:ext cx="1140613" cy="44984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" name="TextBox 283">
                  <a:extLst>
                    <a:ext uri="{FF2B5EF4-FFF2-40B4-BE49-F238E27FC236}">
                      <a16:creationId xmlns:a16="http://schemas.microsoft.com/office/drawing/2014/main" id="{C40E932B-D93F-CF4F-A46A-4DBBBB94D443}"/>
                    </a:ext>
                  </a:extLst>
                </p:cNvPr>
                <p:cNvSpPr txBox="1"/>
                <p:nvPr/>
              </p:nvSpPr>
              <p:spPr>
                <a:xfrm>
                  <a:off x="5038167" y="3022997"/>
                  <a:ext cx="1138152" cy="209602"/>
                </a:xfrm>
                <a:prstGeom prst="rect">
                  <a:avLst/>
                </a:prstGeom>
                <a:solidFill>
                  <a:srgbClr val="008000">
                    <a:alpha val="50196"/>
                  </a:srgbClr>
                </a:solidFill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 E L </a:t>
                  </a:r>
                  <a:r>
                    <a:rPr lang="en-US" sz="1100" dirty="0" err="1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</a:t>
                  </a:r>
                  <a:r>
                    <a:rPr lang="en-US" sz="11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O</a:t>
                  </a:r>
                </a:p>
              </p:txBody>
            </p:sp>
          </p:grpSp>
        </p:grpSp>
        <p:cxnSp>
          <p:nvCxnSpPr>
            <p:cNvPr id="143" name="直接连接符 69">
              <a:extLst>
                <a:ext uri="{FF2B5EF4-FFF2-40B4-BE49-F238E27FC236}">
                  <a16:creationId xmlns:a16="http://schemas.microsoft.com/office/drawing/2014/main" id="{F61BC8FE-E400-294F-9879-5268B71FF08E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>
              <a:off x="4992878" y="2867083"/>
              <a:ext cx="1377644" cy="44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094CA29B-9046-534A-8CF8-D3FD632CE1B8}"/>
              </a:ext>
            </a:extLst>
          </p:cNvPr>
          <p:cNvSpPr txBox="1">
            <a:spLocks/>
          </p:cNvSpPr>
          <p:nvPr/>
        </p:nvSpPr>
        <p:spPr>
          <a:xfrm>
            <a:off x="6019800" y="3939651"/>
            <a:ext cx="2423132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3. Non-deterministic</a:t>
            </a:r>
          </a:p>
        </p:txBody>
      </p:sp>
      <p:cxnSp>
        <p:nvCxnSpPr>
          <p:cNvPr id="150" name="直接箭头连接符 2">
            <a:extLst>
              <a:ext uri="{FF2B5EF4-FFF2-40B4-BE49-F238E27FC236}">
                <a16:creationId xmlns:a16="http://schemas.microsoft.com/office/drawing/2014/main" id="{592C0929-D89D-0F47-BD76-942EF93EFBF8}"/>
              </a:ext>
            </a:extLst>
          </p:cNvPr>
          <p:cNvCxnSpPr>
            <a:cxnSpLocks/>
          </p:cNvCxnSpPr>
          <p:nvPr/>
        </p:nvCxnSpPr>
        <p:spPr>
          <a:xfrm flipH="1">
            <a:off x="6969114" y="2757516"/>
            <a:ext cx="501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7EFEED3-061A-2947-ABDF-F2CEFE50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33" y="2304286"/>
            <a:ext cx="861097" cy="861097"/>
          </a:xfrm>
          <a:prstGeom prst="rect">
            <a:avLst/>
          </a:prstGeom>
        </p:spPr>
      </p:pic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1682AA49-2A3A-5B40-AB26-EF35B998A46C}"/>
              </a:ext>
            </a:extLst>
          </p:cNvPr>
          <p:cNvSpPr txBox="1">
            <a:spLocks/>
          </p:cNvSpPr>
          <p:nvPr/>
        </p:nvSpPr>
        <p:spPr>
          <a:xfrm>
            <a:off x="8286170" y="2305807"/>
            <a:ext cx="1652059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Perf. </a:t>
            </a:r>
          </a:p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boosters</a:t>
            </a:r>
          </a:p>
        </p:txBody>
      </p:sp>
    </p:spTree>
    <p:extLst>
      <p:ext uri="{BB962C8B-B14F-4D97-AF65-F5344CB8AC3E}">
        <p14:creationId xmlns:p14="http://schemas.microsoft.com/office/powerpoint/2010/main" val="13508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0" grpId="0"/>
      <p:bldP spid="126" grpId="0"/>
      <p:bldP spid="128" grpId="0"/>
      <p:bldP spid="130" grpId="0"/>
      <p:bldP spid="148" grpId="0"/>
      <p:bldP spid="1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9045" y="4706403"/>
            <a:ext cx="6979998" cy="6385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Consider the timing channel defense: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Adding delay to packets disrupts TCP throughput</a:t>
            </a:r>
          </a:p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ACK boosters</a:t>
            </a:r>
            <a:r>
              <a:rPr lang="en-US" altLang="zh-CN" sz="24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: 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Optimistically ACK packets from the switch 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Tahoma"/>
                <a:cs typeface="Tahoma"/>
                <a:sym typeface="Wingdings" panose="05000000000000000000" pitchFamily="2" charset="2"/>
              </a:rPr>
              <a:t>Create the illusion of the same RTT for the sender</a:t>
            </a:r>
            <a:endParaRPr lang="en-US" sz="2000" dirty="0">
              <a:solidFill>
                <a:srgbClr val="FF0000"/>
              </a:solidFill>
              <a:latin typeface="Tahoma"/>
              <a:cs typeface="Tahoma"/>
              <a:sym typeface="Wingdings" panose="05000000000000000000" pitchFamily="2" charset="2"/>
            </a:endParaRPr>
          </a:p>
        </p:txBody>
      </p:sp>
      <p:pic>
        <p:nvPicPr>
          <p:cNvPr id="22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3BDF9C8C-3CCB-47BD-A825-C99E5581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822969" y="1292581"/>
            <a:ext cx="495542" cy="498845"/>
          </a:xfrm>
          <a:prstGeom prst="rect">
            <a:avLst/>
          </a:prstGeom>
          <a:noFill/>
        </p:spPr>
      </p:pic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226557C3-21A5-4649-971C-1E8A464BD295}"/>
              </a:ext>
            </a:extLst>
          </p:cNvPr>
          <p:cNvCxnSpPr>
            <a:cxnSpLocks/>
          </p:cNvCxnSpPr>
          <p:nvPr/>
        </p:nvCxnSpPr>
        <p:spPr>
          <a:xfrm>
            <a:off x="2087275" y="1845967"/>
            <a:ext cx="0" cy="232494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B31AA715-0432-48B0-9303-781F0B655D6D}"/>
              </a:ext>
            </a:extLst>
          </p:cNvPr>
          <p:cNvCxnSpPr>
            <a:cxnSpLocks/>
          </p:cNvCxnSpPr>
          <p:nvPr/>
        </p:nvCxnSpPr>
        <p:spPr>
          <a:xfrm>
            <a:off x="3596346" y="1845967"/>
            <a:ext cx="0" cy="232494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MCj04326240000[1]">
            <a:extLst>
              <a:ext uri="{FF2B5EF4-FFF2-40B4-BE49-F238E27FC236}">
                <a16:creationId xmlns:a16="http://schemas.microsoft.com/office/drawing/2014/main" id="{850E8E12-B1A3-4F02-8D7C-2F1A4555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2479" y="1320136"/>
            <a:ext cx="407735" cy="407735"/>
          </a:xfrm>
          <a:prstGeom prst="rect">
            <a:avLst/>
          </a:prstGeom>
          <a:noFill/>
        </p:spPr>
      </p:pic>
      <p:cxnSp>
        <p:nvCxnSpPr>
          <p:cNvPr id="58" name="Straight Arrow Connector 46">
            <a:extLst>
              <a:ext uri="{FF2B5EF4-FFF2-40B4-BE49-F238E27FC236}">
                <a16:creationId xmlns:a16="http://schemas.microsoft.com/office/drawing/2014/main" id="{CA1114E1-7B1A-4791-B362-222660033F58}"/>
              </a:ext>
            </a:extLst>
          </p:cNvPr>
          <p:cNvCxnSpPr>
            <a:cxnSpLocks/>
          </p:cNvCxnSpPr>
          <p:nvPr/>
        </p:nvCxnSpPr>
        <p:spPr>
          <a:xfrm>
            <a:off x="2087275" y="1909707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49">
            <a:extLst>
              <a:ext uri="{FF2B5EF4-FFF2-40B4-BE49-F238E27FC236}">
                <a16:creationId xmlns:a16="http://schemas.microsoft.com/office/drawing/2014/main" id="{86396E02-8DF1-44AF-960B-7E4CB950F3B6}"/>
              </a:ext>
            </a:extLst>
          </p:cNvPr>
          <p:cNvCxnSpPr>
            <a:cxnSpLocks/>
          </p:cNvCxnSpPr>
          <p:nvPr/>
        </p:nvCxnSpPr>
        <p:spPr>
          <a:xfrm flipH="1">
            <a:off x="2069521" y="2272762"/>
            <a:ext cx="1502099" cy="409142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46">
            <a:extLst>
              <a:ext uri="{FF2B5EF4-FFF2-40B4-BE49-F238E27FC236}">
                <a16:creationId xmlns:a16="http://schemas.microsoft.com/office/drawing/2014/main" id="{1B06EEB6-4AFA-4E53-8AC8-E00875864EEC}"/>
              </a:ext>
            </a:extLst>
          </p:cNvPr>
          <p:cNvCxnSpPr>
            <a:cxnSpLocks/>
          </p:cNvCxnSpPr>
          <p:nvPr/>
        </p:nvCxnSpPr>
        <p:spPr>
          <a:xfrm>
            <a:off x="2087275" y="2683193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46">
            <a:extLst>
              <a:ext uri="{FF2B5EF4-FFF2-40B4-BE49-F238E27FC236}">
                <a16:creationId xmlns:a16="http://schemas.microsoft.com/office/drawing/2014/main" id="{186EE902-9D91-4D83-AB7E-D355B75D046B}"/>
              </a:ext>
            </a:extLst>
          </p:cNvPr>
          <p:cNvCxnSpPr>
            <a:cxnSpLocks/>
          </p:cNvCxnSpPr>
          <p:nvPr/>
        </p:nvCxnSpPr>
        <p:spPr>
          <a:xfrm>
            <a:off x="2079083" y="2750567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49">
            <a:extLst>
              <a:ext uri="{FF2B5EF4-FFF2-40B4-BE49-F238E27FC236}">
                <a16:creationId xmlns:a16="http://schemas.microsoft.com/office/drawing/2014/main" id="{E3C765F2-F229-444F-AA21-BBFE97AA546A}"/>
              </a:ext>
            </a:extLst>
          </p:cNvPr>
          <p:cNvCxnSpPr>
            <a:cxnSpLocks/>
          </p:cNvCxnSpPr>
          <p:nvPr/>
        </p:nvCxnSpPr>
        <p:spPr>
          <a:xfrm flipH="1">
            <a:off x="2068303" y="3120121"/>
            <a:ext cx="1502099" cy="409142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46">
            <a:extLst>
              <a:ext uri="{FF2B5EF4-FFF2-40B4-BE49-F238E27FC236}">
                <a16:creationId xmlns:a16="http://schemas.microsoft.com/office/drawing/2014/main" id="{0C9C2ADB-028D-4B3B-AA24-B7A9447B9034}"/>
              </a:ext>
            </a:extLst>
          </p:cNvPr>
          <p:cNvCxnSpPr>
            <a:cxnSpLocks/>
          </p:cNvCxnSpPr>
          <p:nvPr/>
        </p:nvCxnSpPr>
        <p:spPr>
          <a:xfrm>
            <a:off x="2087275" y="3536950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46">
            <a:extLst>
              <a:ext uri="{FF2B5EF4-FFF2-40B4-BE49-F238E27FC236}">
                <a16:creationId xmlns:a16="http://schemas.microsoft.com/office/drawing/2014/main" id="{E3D83DC9-207D-4604-BE4C-161BFABFADB4}"/>
              </a:ext>
            </a:extLst>
          </p:cNvPr>
          <p:cNvCxnSpPr>
            <a:cxnSpLocks/>
          </p:cNvCxnSpPr>
          <p:nvPr/>
        </p:nvCxnSpPr>
        <p:spPr>
          <a:xfrm>
            <a:off x="2079083" y="3604324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46">
            <a:extLst>
              <a:ext uri="{FF2B5EF4-FFF2-40B4-BE49-F238E27FC236}">
                <a16:creationId xmlns:a16="http://schemas.microsoft.com/office/drawing/2014/main" id="{81298CE0-18DB-4A23-A496-23D50BEEE637}"/>
              </a:ext>
            </a:extLst>
          </p:cNvPr>
          <p:cNvCxnSpPr>
            <a:cxnSpLocks/>
          </p:cNvCxnSpPr>
          <p:nvPr/>
        </p:nvCxnSpPr>
        <p:spPr>
          <a:xfrm>
            <a:off x="2087275" y="3679418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46">
            <a:extLst>
              <a:ext uri="{FF2B5EF4-FFF2-40B4-BE49-F238E27FC236}">
                <a16:creationId xmlns:a16="http://schemas.microsoft.com/office/drawing/2014/main" id="{BB988B6C-B512-4E4B-8886-C9AA33F3D1D2}"/>
              </a:ext>
            </a:extLst>
          </p:cNvPr>
          <p:cNvCxnSpPr>
            <a:cxnSpLocks/>
          </p:cNvCxnSpPr>
          <p:nvPr/>
        </p:nvCxnSpPr>
        <p:spPr>
          <a:xfrm>
            <a:off x="2079083" y="3746792"/>
            <a:ext cx="1525607" cy="34917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999DE51D-9F4A-4627-BBF6-6B820208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961222" y="1278676"/>
            <a:ext cx="495542" cy="498845"/>
          </a:xfrm>
          <a:prstGeom prst="rect">
            <a:avLst/>
          </a:prstGeom>
          <a:noFill/>
        </p:spPr>
      </p:pic>
      <p:cxnSp>
        <p:nvCxnSpPr>
          <p:cNvPr id="115" name="Straight Connector 2">
            <a:extLst>
              <a:ext uri="{FF2B5EF4-FFF2-40B4-BE49-F238E27FC236}">
                <a16:creationId xmlns:a16="http://schemas.microsoft.com/office/drawing/2014/main" id="{9ACE5AA6-CF8D-4E62-A9EE-EA1831909961}"/>
              </a:ext>
            </a:extLst>
          </p:cNvPr>
          <p:cNvCxnSpPr>
            <a:cxnSpLocks/>
          </p:cNvCxnSpPr>
          <p:nvPr/>
        </p:nvCxnSpPr>
        <p:spPr>
          <a:xfrm>
            <a:off x="5225528" y="1832062"/>
            <a:ext cx="0" cy="233885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4">
            <a:extLst>
              <a:ext uri="{FF2B5EF4-FFF2-40B4-BE49-F238E27FC236}">
                <a16:creationId xmlns:a16="http://schemas.microsoft.com/office/drawing/2014/main" id="{7B460B32-19F1-4118-AA7D-9EE2B20F784C}"/>
              </a:ext>
            </a:extLst>
          </p:cNvPr>
          <p:cNvCxnSpPr>
            <a:cxnSpLocks/>
          </p:cNvCxnSpPr>
          <p:nvPr/>
        </p:nvCxnSpPr>
        <p:spPr>
          <a:xfrm>
            <a:off x="6632440" y="1832062"/>
            <a:ext cx="0" cy="232494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2" descr="MCj04326240000[1]">
            <a:extLst>
              <a:ext uri="{FF2B5EF4-FFF2-40B4-BE49-F238E27FC236}">
                <a16:creationId xmlns:a16="http://schemas.microsoft.com/office/drawing/2014/main" id="{763FA0D1-6FC7-4555-880F-05C054CD2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125" y="1306231"/>
            <a:ext cx="407735" cy="407735"/>
          </a:xfrm>
          <a:prstGeom prst="rect">
            <a:avLst/>
          </a:prstGeom>
          <a:noFill/>
        </p:spPr>
      </p:pic>
      <p:cxnSp>
        <p:nvCxnSpPr>
          <p:cNvPr id="118" name="Straight Arrow Connector 46">
            <a:extLst>
              <a:ext uri="{FF2B5EF4-FFF2-40B4-BE49-F238E27FC236}">
                <a16:creationId xmlns:a16="http://schemas.microsoft.com/office/drawing/2014/main" id="{D54B272E-BD58-48FD-9ED6-9D60829287C7}"/>
              </a:ext>
            </a:extLst>
          </p:cNvPr>
          <p:cNvCxnSpPr>
            <a:cxnSpLocks/>
          </p:cNvCxnSpPr>
          <p:nvPr/>
        </p:nvCxnSpPr>
        <p:spPr>
          <a:xfrm>
            <a:off x="5225528" y="1895802"/>
            <a:ext cx="1996806" cy="48368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49">
            <a:extLst>
              <a:ext uri="{FF2B5EF4-FFF2-40B4-BE49-F238E27FC236}">
                <a16:creationId xmlns:a16="http://schemas.microsoft.com/office/drawing/2014/main" id="{4E37E373-CDDB-420E-86FC-98D58AFF0015}"/>
              </a:ext>
            </a:extLst>
          </p:cNvPr>
          <p:cNvCxnSpPr>
            <a:cxnSpLocks/>
          </p:cNvCxnSpPr>
          <p:nvPr/>
        </p:nvCxnSpPr>
        <p:spPr>
          <a:xfrm flipH="1">
            <a:off x="5242062" y="2393482"/>
            <a:ext cx="1971931" cy="537116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46">
            <a:extLst>
              <a:ext uri="{FF2B5EF4-FFF2-40B4-BE49-F238E27FC236}">
                <a16:creationId xmlns:a16="http://schemas.microsoft.com/office/drawing/2014/main" id="{3B3F36D1-CEC2-43B0-A4DB-BF54D442F0C9}"/>
              </a:ext>
            </a:extLst>
          </p:cNvPr>
          <p:cNvCxnSpPr>
            <a:cxnSpLocks/>
          </p:cNvCxnSpPr>
          <p:nvPr/>
        </p:nvCxnSpPr>
        <p:spPr>
          <a:xfrm>
            <a:off x="5217185" y="2953943"/>
            <a:ext cx="1996808" cy="49285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46">
            <a:extLst>
              <a:ext uri="{FF2B5EF4-FFF2-40B4-BE49-F238E27FC236}">
                <a16:creationId xmlns:a16="http://schemas.microsoft.com/office/drawing/2014/main" id="{07A20560-7E74-4995-ADC5-03F7C6CF559B}"/>
              </a:ext>
            </a:extLst>
          </p:cNvPr>
          <p:cNvCxnSpPr>
            <a:cxnSpLocks/>
          </p:cNvCxnSpPr>
          <p:nvPr/>
        </p:nvCxnSpPr>
        <p:spPr>
          <a:xfrm>
            <a:off x="5208842" y="3035805"/>
            <a:ext cx="1996808" cy="49285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49">
            <a:extLst>
              <a:ext uri="{FF2B5EF4-FFF2-40B4-BE49-F238E27FC236}">
                <a16:creationId xmlns:a16="http://schemas.microsoft.com/office/drawing/2014/main" id="{E5028275-0EEB-43FC-9560-EE5B09E1844F}"/>
              </a:ext>
            </a:extLst>
          </p:cNvPr>
          <p:cNvCxnSpPr>
            <a:cxnSpLocks/>
          </p:cNvCxnSpPr>
          <p:nvPr/>
        </p:nvCxnSpPr>
        <p:spPr>
          <a:xfrm flipH="1">
            <a:off x="5208842" y="3559641"/>
            <a:ext cx="1971931" cy="537116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4">
            <a:extLst>
              <a:ext uri="{FF2B5EF4-FFF2-40B4-BE49-F238E27FC236}">
                <a16:creationId xmlns:a16="http://schemas.microsoft.com/office/drawing/2014/main" id="{F063782B-7836-43E8-AA97-C42F9D8C61A1}"/>
              </a:ext>
            </a:extLst>
          </p:cNvPr>
          <p:cNvCxnSpPr>
            <a:cxnSpLocks/>
          </p:cNvCxnSpPr>
          <p:nvPr/>
        </p:nvCxnSpPr>
        <p:spPr>
          <a:xfrm>
            <a:off x="6632440" y="1845967"/>
            <a:ext cx="0" cy="23249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8" name="Left Brace 2047">
            <a:extLst>
              <a:ext uri="{FF2B5EF4-FFF2-40B4-BE49-F238E27FC236}">
                <a16:creationId xmlns:a16="http://schemas.microsoft.com/office/drawing/2014/main" id="{88F47AED-BCC8-4AF2-94BC-C1756F8B96B4}"/>
              </a:ext>
            </a:extLst>
          </p:cNvPr>
          <p:cNvSpPr/>
          <p:nvPr/>
        </p:nvSpPr>
        <p:spPr>
          <a:xfrm rot="16200000">
            <a:off x="6828590" y="3994775"/>
            <a:ext cx="197594" cy="58989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3708EEAF-307E-4116-864F-C58BFA7DF88D}"/>
              </a:ext>
            </a:extLst>
          </p:cNvPr>
          <p:cNvSpPr txBox="1">
            <a:spLocks/>
          </p:cNvSpPr>
          <p:nvPr/>
        </p:nvSpPr>
        <p:spPr>
          <a:xfrm>
            <a:off x="7010125" y="4320651"/>
            <a:ext cx="1089299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500" dirty="0">
                <a:latin typeface="Tahoma"/>
                <a:cs typeface="Tahoma"/>
              </a:rPr>
              <a:t>Extra delay</a:t>
            </a:r>
          </a:p>
        </p:txBody>
      </p:sp>
      <p:sp>
        <p:nvSpPr>
          <p:cNvPr id="2049" name="Arrow: Right 2048">
            <a:extLst>
              <a:ext uri="{FF2B5EF4-FFF2-40B4-BE49-F238E27FC236}">
                <a16:creationId xmlns:a16="http://schemas.microsoft.com/office/drawing/2014/main" id="{1BC53EA0-FD56-42D1-A6FD-A67FC98D9F61}"/>
              </a:ext>
            </a:extLst>
          </p:cNvPr>
          <p:cNvSpPr/>
          <p:nvPr/>
        </p:nvSpPr>
        <p:spPr>
          <a:xfrm>
            <a:off x="4036832" y="2824224"/>
            <a:ext cx="590453" cy="208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2058">
            <a:extLst>
              <a:ext uri="{FF2B5EF4-FFF2-40B4-BE49-F238E27FC236}">
                <a16:creationId xmlns:a16="http://schemas.microsoft.com/office/drawing/2014/main" id="{7A6BE843-7E6A-4A82-9611-AFDDFCAFAB0B}"/>
              </a:ext>
            </a:extLst>
          </p:cNvPr>
          <p:cNvSpPr txBox="1"/>
          <p:nvPr/>
        </p:nvSpPr>
        <p:spPr>
          <a:xfrm rot="483720">
            <a:off x="2554140" y="1791523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2058">
            <a:extLst>
              <a:ext uri="{FF2B5EF4-FFF2-40B4-BE49-F238E27FC236}">
                <a16:creationId xmlns:a16="http://schemas.microsoft.com/office/drawing/2014/main" id="{54118345-B38B-4705-8470-5A2F5417FACF}"/>
              </a:ext>
            </a:extLst>
          </p:cNvPr>
          <p:cNvSpPr txBox="1"/>
          <p:nvPr/>
        </p:nvSpPr>
        <p:spPr>
          <a:xfrm rot="20524740">
            <a:off x="2342900" y="3027351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2058">
            <a:extLst>
              <a:ext uri="{FF2B5EF4-FFF2-40B4-BE49-F238E27FC236}">
                <a16:creationId xmlns:a16="http://schemas.microsoft.com/office/drawing/2014/main" id="{AE578FD1-40B4-4DA2-AFB0-C68619941C33}"/>
              </a:ext>
            </a:extLst>
          </p:cNvPr>
          <p:cNvSpPr txBox="1"/>
          <p:nvPr/>
        </p:nvSpPr>
        <p:spPr>
          <a:xfrm rot="532203">
            <a:off x="2635491" y="2591557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2058">
            <a:extLst>
              <a:ext uri="{FF2B5EF4-FFF2-40B4-BE49-F238E27FC236}">
                <a16:creationId xmlns:a16="http://schemas.microsoft.com/office/drawing/2014/main" id="{DE490792-9BAA-489B-889E-55F582543EBB}"/>
              </a:ext>
            </a:extLst>
          </p:cNvPr>
          <p:cNvSpPr txBox="1"/>
          <p:nvPr/>
        </p:nvSpPr>
        <p:spPr>
          <a:xfrm rot="20524740">
            <a:off x="2415372" y="2223571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2058">
            <a:extLst>
              <a:ext uri="{FF2B5EF4-FFF2-40B4-BE49-F238E27FC236}">
                <a16:creationId xmlns:a16="http://schemas.microsoft.com/office/drawing/2014/main" id="{05181C68-0813-45B5-AD38-E3226E1DACB9}"/>
              </a:ext>
            </a:extLst>
          </p:cNvPr>
          <p:cNvSpPr txBox="1"/>
          <p:nvPr/>
        </p:nvSpPr>
        <p:spPr>
          <a:xfrm rot="532203">
            <a:off x="2734089" y="3442741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2058">
            <a:extLst>
              <a:ext uri="{FF2B5EF4-FFF2-40B4-BE49-F238E27FC236}">
                <a16:creationId xmlns:a16="http://schemas.microsoft.com/office/drawing/2014/main" id="{ED140C85-9BA8-4001-AD47-6D54DB8E1ED9}"/>
              </a:ext>
            </a:extLst>
          </p:cNvPr>
          <p:cNvSpPr txBox="1"/>
          <p:nvPr/>
        </p:nvSpPr>
        <p:spPr>
          <a:xfrm rot="532203">
            <a:off x="5888415" y="1851535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2058">
            <a:extLst>
              <a:ext uri="{FF2B5EF4-FFF2-40B4-BE49-F238E27FC236}">
                <a16:creationId xmlns:a16="http://schemas.microsoft.com/office/drawing/2014/main" id="{BE6157FF-F820-472B-8132-BEA7CDC33E5E}"/>
              </a:ext>
            </a:extLst>
          </p:cNvPr>
          <p:cNvSpPr txBox="1"/>
          <p:nvPr/>
        </p:nvSpPr>
        <p:spPr>
          <a:xfrm rot="532203">
            <a:off x="5910717" y="2857266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2058">
            <a:extLst>
              <a:ext uri="{FF2B5EF4-FFF2-40B4-BE49-F238E27FC236}">
                <a16:creationId xmlns:a16="http://schemas.microsoft.com/office/drawing/2014/main" id="{8509EFA7-C918-4F08-8EDB-20C5C879E8A2}"/>
              </a:ext>
            </a:extLst>
          </p:cNvPr>
          <p:cNvSpPr txBox="1"/>
          <p:nvPr/>
        </p:nvSpPr>
        <p:spPr>
          <a:xfrm rot="20524740">
            <a:off x="5832193" y="2371842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2058">
            <a:extLst>
              <a:ext uri="{FF2B5EF4-FFF2-40B4-BE49-F238E27FC236}">
                <a16:creationId xmlns:a16="http://schemas.microsoft.com/office/drawing/2014/main" id="{DD240020-8841-4F52-91F7-9E436E7F7D0D}"/>
              </a:ext>
            </a:extLst>
          </p:cNvPr>
          <p:cNvSpPr txBox="1"/>
          <p:nvPr/>
        </p:nvSpPr>
        <p:spPr>
          <a:xfrm rot="20524740">
            <a:off x="5782397" y="3536031"/>
            <a:ext cx="725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ACK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A72582E-24E8-A041-A6EE-80DD20D2FC3B}"/>
              </a:ext>
            </a:extLst>
          </p:cNvPr>
          <p:cNvSpPr txBox="1">
            <a:spLocks/>
          </p:cNvSpPr>
          <p:nvPr/>
        </p:nvSpPr>
        <p:spPr>
          <a:xfrm>
            <a:off x="929668" y="236483"/>
            <a:ext cx="7284664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Manipulating TCP 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6703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6441 0.0018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9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  <p:bldP spid="135" grpId="0"/>
      <p:bldP spid="2049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777323" y="178904"/>
            <a:ext cx="5844778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ACK boosters</a:t>
            </a:r>
            <a:endParaRPr lang="en-US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9" name="Picture 7" descr="C:\Users\Andreas Haeberlen\AppData\Local\Microsoft\Windows\Temporary Internet Files\Content.IE5\EUZBJCBX\MC900431564[1].png">
            <a:extLst>
              <a:ext uri="{FF2B5EF4-FFF2-40B4-BE49-F238E27FC236}">
                <a16:creationId xmlns:a16="http://schemas.microsoft.com/office/drawing/2014/main" id="{42BF30D4-5F77-4123-B91E-A0B5E54B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133880" y="1644812"/>
            <a:ext cx="1322145" cy="1330960"/>
          </a:xfrm>
          <a:prstGeom prst="rect">
            <a:avLst/>
          </a:prstGeom>
          <a:noFill/>
        </p:spPr>
      </p:pic>
      <p:pic>
        <p:nvPicPr>
          <p:cNvPr id="87" name="Picture 2" descr="MCj04326240000[1]">
            <a:extLst>
              <a:ext uri="{FF2B5EF4-FFF2-40B4-BE49-F238E27FC236}">
                <a16:creationId xmlns:a16="http://schemas.microsoft.com/office/drawing/2014/main" id="{D41E8B4F-13CD-4540-873C-BA6B88C9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1584" y="1737076"/>
            <a:ext cx="1101033" cy="1101033"/>
          </a:xfrm>
          <a:prstGeom prst="rect">
            <a:avLst/>
          </a:prstGeom>
          <a:noFill/>
        </p:spPr>
      </p:pic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476357E-F5EC-44DE-8AF0-F397AA9AD000}"/>
              </a:ext>
            </a:extLst>
          </p:cNvPr>
          <p:cNvSpPr txBox="1">
            <a:spLocks/>
          </p:cNvSpPr>
          <p:nvPr/>
        </p:nvSpPr>
        <p:spPr>
          <a:xfrm>
            <a:off x="4126147" y="3176533"/>
            <a:ext cx="1241903" cy="26779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N</a:t>
            </a:r>
            <a:r>
              <a:rPr lang="en-US" altLang="zh-CN" sz="1650" dirty="0">
                <a:latin typeface="Tahoma"/>
                <a:cs typeface="Tahoma"/>
              </a:rPr>
              <a:t>etWarden</a:t>
            </a:r>
            <a:endParaRPr lang="en-US" sz="1650" dirty="0">
              <a:latin typeface="Tahoma"/>
              <a:cs typeface="Tahoma"/>
            </a:endParaRPr>
          </a:p>
        </p:txBody>
      </p:sp>
      <p:cxnSp>
        <p:nvCxnSpPr>
          <p:cNvPr id="99" name="Straight Arrow Connector 46">
            <a:extLst>
              <a:ext uri="{FF2B5EF4-FFF2-40B4-BE49-F238E27FC236}">
                <a16:creationId xmlns:a16="http://schemas.microsoft.com/office/drawing/2014/main" id="{737D3223-AD40-4BCD-984A-8644B518509B}"/>
              </a:ext>
            </a:extLst>
          </p:cNvPr>
          <p:cNvCxnSpPr>
            <a:cxnSpLocks/>
          </p:cNvCxnSpPr>
          <p:nvPr/>
        </p:nvCxnSpPr>
        <p:spPr>
          <a:xfrm>
            <a:off x="2337079" y="2625379"/>
            <a:ext cx="1941868" cy="475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49">
            <a:extLst>
              <a:ext uri="{FF2B5EF4-FFF2-40B4-BE49-F238E27FC236}">
                <a16:creationId xmlns:a16="http://schemas.microsoft.com/office/drawing/2014/main" id="{E7313FA5-0CCE-465F-9268-2527AD83348C}"/>
              </a:ext>
            </a:extLst>
          </p:cNvPr>
          <p:cNvCxnSpPr>
            <a:cxnSpLocks/>
          </p:cNvCxnSpPr>
          <p:nvPr/>
        </p:nvCxnSpPr>
        <p:spPr>
          <a:xfrm flipH="1">
            <a:off x="2337080" y="2475361"/>
            <a:ext cx="1826495" cy="16479"/>
          </a:xfrm>
          <a:prstGeom prst="straightConnector1">
            <a:avLst/>
          </a:prstGeom>
          <a:ln w="28575">
            <a:solidFill>
              <a:schemeClr val="accent6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46">
            <a:extLst>
              <a:ext uri="{FF2B5EF4-FFF2-40B4-BE49-F238E27FC236}">
                <a16:creationId xmlns:a16="http://schemas.microsoft.com/office/drawing/2014/main" id="{BF454644-63F9-422D-A535-B389FBFDD59A}"/>
              </a:ext>
            </a:extLst>
          </p:cNvPr>
          <p:cNvCxnSpPr>
            <a:cxnSpLocks/>
          </p:cNvCxnSpPr>
          <p:nvPr/>
        </p:nvCxnSpPr>
        <p:spPr>
          <a:xfrm>
            <a:off x="5296017" y="2625379"/>
            <a:ext cx="1845349" cy="475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49">
            <a:extLst>
              <a:ext uri="{FF2B5EF4-FFF2-40B4-BE49-F238E27FC236}">
                <a16:creationId xmlns:a16="http://schemas.microsoft.com/office/drawing/2014/main" id="{D717F2AB-5290-4B8E-9915-26E0E85F62EC}"/>
              </a:ext>
            </a:extLst>
          </p:cNvPr>
          <p:cNvCxnSpPr>
            <a:cxnSpLocks/>
          </p:cNvCxnSpPr>
          <p:nvPr/>
        </p:nvCxnSpPr>
        <p:spPr>
          <a:xfrm flipH="1">
            <a:off x="5575354" y="2072164"/>
            <a:ext cx="1655194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AF1F14D3-0C0A-465C-9B56-E379F167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91" y="1718908"/>
            <a:ext cx="616963" cy="520563"/>
          </a:xfrm>
          <a:prstGeom prst="rect">
            <a:avLst/>
          </a:prstGeom>
        </p:spPr>
      </p:pic>
      <p:cxnSp>
        <p:nvCxnSpPr>
          <p:cNvPr id="103" name="Straight Arrow Connector 49">
            <a:extLst>
              <a:ext uri="{FF2B5EF4-FFF2-40B4-BE49-F238E27FC236}">
                <a16:creationId xmlns:a16="http://schemas.microsoft.com/office/drawing/2014/main" id="{3733CD10-5EE0-4686-874B-EE50375B3216}"/>
              </a:ext>
            </a:extLst>
          </p:cNvPr>
          <p:cNvCxnSpPr>
            <a:cxnSpLocks/>
          </p:cNvCxnSpPr>
          <p:nvPr/>
        </p:nvCxnSpPr>
        <p:spPr>
          <a:xfrm flipH="1">
            <a:off x="5254736" y="2491840"/>
            <a:ext cx="1869047" cy="18141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55749A08-D335-49A9-A21F-4A55372591B1}"/>
              </a:ext>
            </a:extLst>
          </p:cNvPr>
          <p:cNvSpPr txBox="1">
            <a:spLocks/>
          </p:cNvSpPr>
          <p:nvPr/>
        </p:nvSpPr>
        <p:spPr>
          <a:xfrm>
            <a:off x="5660895" y="1744505"/>
            <a:ext cx="1569653" cy="26779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R</a:t>
            </a:r>
            <a:r>
              <a:rPr lang="en-US" altLang="zh-CN" sz="1650" dirty="0">
                <a:latin typeface="Tahoma"/>
                <a:cs typeface="Tahoma"/>
              </a:rPr>
              <a:t>etransmission</a:t>
            </a:r>
            <a:endParaRPr lang="en-US" sz="1650" dirty="0">
              <a:latin typeface="Tahoma"/>
              <a:cs typeface="Tahom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0EADDB4-5AB7-4003-9586-520789E2F6A5}"/>
              </a:ext>
            </a:extLst>
          </p:cNvPr>
          <p:cNvSpPr txBox="1"/>
          <p:nvPr/>
        </p:nvSpPr>
        <p:spPr>
          <a:xfrm>
            <a:off x="4044083" y="1416190"/>
            <a:ext cx="4138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①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EA7F44-CE40-4DD8-B333-5129A2817D1F}"/>
              </a:ext>
            </a:extLst>
          </p:cNvPr>
          <p:cNvSpPr txBox="1"/>
          <p:nvPr/>
        </p:nvSpPr>
        <p:spPr>
          <a:xfrm>
            <a:off x="2907918" y="2192296"/>
            <a:ext cx="4138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②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DB3098B-A22C-49EB-8D6E-44D304B65354}"/>
              </a:ext>
            </a:extLst>
          </p:cNvPr>
          <p:cNvSpPr txBox="1"/>
          <p:nvPr/>
        </p:nvSpPr>
        <p:spPr>
          <a:xfrm>
            <a:off x="4985055" y="1419675"/>
            <a:ext cx="4138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③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A6016D2-8FD3-4951-9679-AC6735DCF660}"/>
              </a:ext>
            </a:extLst>
          </p:cNvPr>
          <p:cNvSpPr txBox="1"/>
          <p:nvPr/>
        </p:nvSpPr>
        <p:spPr>
          <a:xfrm>
            <a:off x="6130611" y="2654672"/>
            <a:ext cx="4138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④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E706094-B025-454E-85F4-58E5E2755DA1}"/>
              </a:ext>
            </a:extLst>
          </p:cNvPr>
          <p:cNvSpPr txBox="1"/>
          <p:nvPr/>
        </p:nvSpPr>
        <p:spPr>
          <a:xfrm>
            <a:off x="6181330" y="1569000"/>
            <a:ext cx="4138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⑤</a:t>
            </a: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30467097-3F02-44EE-919B-11D517812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72" y="1718908"/>
            <a:ext cx="537552" cy="537552"/>
          </a:xfrm>
          <a:prstGeom prst="rect">
            <a:avLst/>
          </a:prstGeom>
        </p:spPr>
      </p:pic>
      <p:sp>
        <p:nvSpPr>
          <p:cNvPr id="34" name="矩形 57">
            <a:extLst>
              <a:ext uri="{FF2B5EF4-FFF2-40B4-BE49-F238E27FC236}">
                <a16:creationId xmlns:a16="http://schemas.microsoft.com/office/drawing/2014/main" id="{11084DF9-20B2-43F1-B674-F17844F288FE}"/>
              </a:ext>
            </a:extLst>
          </p:cNvPr>
          <p:cNvSpPr/>
          <p:nvPr/>
        </p:nvSpPr>
        <p:spPr>
          <a:xfrm>
            <a:off x="3784568" y="1234572"/>
            <a:ext cx="1773202" cy="195738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C9B3BEBF-1A46-534D-BA6F-96DEF87B1FC3}"/>
              </a:ext>
            </a:extLst>
          </p:cNvPr>
          <p:cNvGrpSpPr>
            <a:grpSpLocks/>
          </p:cNvGrpSpPr>
          <p:nvPr/>
        </p:nvGrpSpPr>
        <p:grpSpPr bwMode="auto">
          <a:xfrm>
            <a:off x="4274614" y="2427178"/>
            <a:ext cx="1034735" cy="424236"/>
            <a:chOff x="2423" y="2253"/>
            <a:chExt cx="257" cy="147"/>
          </a:xfrm>
        </p:grpSpPr>
        <p:sp>
          <p:nvSpPr>
            <p:cNvPr id="36" name="AutoShape 70">
              <a:extLst>
                <a:ext uri="{FF2B5EF4-FFF2-40B4-BE49-F238E27FC236}">
                  <a16:creationId xmlns:a16="http://schemas.microsoft.com/office/drawing/2014/main" id="{6AA3C9F6-5ABB-EF49-A6DC-9E87FC7FB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9E297474-3BB4-E14A-B58A-FDA86094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7EF7F201-48F6-5E44-8441-44ADE5316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6A408FB9-3072-544E-B077-B39A29F7D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A2B22522-946F-3A46-90C5-6C742B4CA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594ADE1B-B502-9548-969D-2CC1FEF95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5D4D0039-BB20-D845-BBC8-01A1F6051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95AB05B-0ACC-DE4C-87E1-0AA02D91253A}"/>
              </a:ext>
            </a:extLst>
          </p:cNvPr>
          <p:cNvSpPr txBox="1">
            <a:spLocks/>
          </p:cNvSpPr>
          <p:nvPr/>
        </p:nvSpPr>
        <p:spPr>
          <a:xfrm>
            <a:off x="686912" y="3810000"/>
            <a:ext cx="8229600" cy="6385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Creates the illusion of the same RTT despite extra delay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(1) Measures (actual) RTT in data plane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(2) Generates ACK optimistically to trigger more data 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(3) Caches extra packets for reliability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(4)-(5) Serves the client from the cache</a:t>
            </a:r>
          </a:p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Similar as a “performance-enhancing TCP proxy”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But accelerated in P4 hardware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93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BE1827B-EAC9-4B88-AB5C-09F3AC78D339}"/>
              </a:ext>
            </a:extLst>
          </p:cNvPr>
          <p:cNvSpPr txBox="1">
            <a:spLocks/>
          </p:cNvSpPr>
          <p:nvPr/>
        </p:nvSpPr>
        <p:spPr>
          <a:xfrm>
            <a:off x="1259681" y="377428"/>
            <a:ext cx="7158625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Hardware/software codesign</a:t>
            </a:r>
          </a:p>
        </p:txBody>
      </p:sp>
      <p:sp>
        <p:nvSpPr>
          <p:cNvPr id="63" name="矩形 57">
            <a:extLst>
              <a:ext uri="{FF2B5EF4-FFF2-40B4-BE49-F238E27FC236}">
                <a16:creationId xmlns:a16="http://schemas.microsoft.com/office/drawing/2014/main" id="{236945C3-8606-42CD-A50C-3A6BFBFDBC88}"/>
              </a:ext>
            </a:extLst>
          </p:cNvPr>
          <p:cNvSpPr/>
          <p:nvPr/>
        </p:nvSpPr>
        <p:spPr>
          <a:xfrm>
            <a:off x="1013222" y="3054805"/>
            <a:ext cx="4775597" cy="1157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矩形 17">
            <a:extLst>
              <a:ext uri="{FF2B5EF4-FFF2-40B4-BE49-F238E27FC236}">
                <a16:creationId xmlns:a16="http://schemas.microsoft.com/office/drawing/2014/main" id="{DFCE4DAF-0B9B-4EEB-BBB2-E2A93DB19B8B}"/>
              </a:ext>
            </a:extLst>
          </p:cNvPr>
          <p:cNvSpPr/>
          <p:nvPr/>
        </p:nvSpPr>
        <p:spPr>
          <a:xfrm>
            <a:off x="838200" y="1570141"/>
            <a:ext cx="5097065" cy="2725248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948284B1-F00A-4D34-AA2F-0EC4F92B827A}"/>
              </a:ext>
            </a:extLst>
          </p:cNvPr>
          <p:cNvSpPr txBox="1">
            <a:spLocks/>
          </p:cNvSpPr>
          <p:nvPr/>
        </p:nvSpPr>
        <p:spPr>
          <a:xfrm>
            <a:off x="2609793" y="4355165"/>
            <a:ext cx="1962207" cy="3275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Switch data plane</a:t>
            </a:r>
          </a:p>
        </p:txBody>
      </p:sp>
      <p:sp>
        <p:nvSpPr>
          <p:cNvPr id="67" name="矩形 57">
            <a:extLst>
              <a:ext uri="{FF2B5EF4-FFF2-40B4-BE49-F238E27FC236}">
                <a16:creationId xmlns:a16="http://schemas.microsoft.com/office/drawing/2014/main" id="{F50A1776-CB87-406C-997C-E32E27929ACB}"/>
              </a:ext>
            </a:extLst>
          </p:cNvPr>
          <p:cNvSpPr/>
          <p:nvPr/>
        </p:nvSpPr>
        <p:spPr>
          <a:xfrm>
            <a:off x="1013222" y="1671917"/>
            <a:ext cx="4775597" cy="9127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857CFBE-56C0-4A2B-AA86-4379C5599C1A}"/>
              </a:ext>
            </a:extLst>
          </p:cNvPr>
          <p:cNvSpPr txBox="1">
            <a:spLocks/>
          </p:cNvSpPr>
          <p:nvPr/>
        </p:nvSpPr>
        <p:spPr>
          <a:xfrm>
            <a:off x="2353407" y="1201779"/>
            <a:ext cx="2095226" cy="3133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1650" dirty="0">
                <a:latin typeface="Tahoma"/>
                <a:cs typeface="Tahoma"/>
              </a:rPr>
              <a:t>Switch control plane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3A7FCE25-E3D2-46DC-9F33-8AC2431472A8}"/>
              </a:ext>
            </a:extLst>
          </p:cNvPr>
          <p:cNvSpPr txBox="1">
            <a:spLocks/>
          </p:cNvSpPr>
          <p:nvPr/>
        </p:nvSpPr>
        <p:spPr>
          <a:xfrm>
            <a:off x="1294652" y="3290639"/>
            <a:ext cx="4214495" cy="6538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ahoma"/>
                <a:cs typeface="Tahoma"/>
                <a:sym typeface="Wingdings" panose="05000000000000000000" pitchFamily="2" charset="2"/>
              </a:rPr>
              <a:t>Computation: Per-packet operations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ahoma"/>
                <a:cs typeface="Tahoma"/>
                <a:sym typeface="Wingdings" panose="05000000000000000000" pitchFamily="2" charset="2"/>
              </a:rPr>
              <a:t>Memory: Constant state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92F89412-1EFE-49FA-927E-1C5EA440AEEB}"/>
              </a:ext>
            </a:extLst>
          </p:cNvPr>
          <p:cNvSpPr txBox="1">
            <a:spLocks/>
          </p:cNvSpPr>
          <p:nvPr/>
        </p:nvSpPr>
        <p:spPr>
          <a:xfrm>
            <a:off x="1294652" y="1810320"/>
            <a:ext cx="4214495" cy="65383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ahoma"/>
                <a:cs typeface="Tahoma"/>
                <a:sym typeface="Wingdings" panose="05000000000000000000" pitchFamily="2" charset="2"/>
              </a:rPr>
              <a:t>Computation: Batch operations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ahoma"/>
                <a:cs typeface="Tahoma"/>
                <a:sym typeface="Wingdings" panose="05000000000000000000" pitchFamily="2" charset="2"/>
              </a:rPr>
              <a:t>Memory: Growing state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EC56FAC6-13E3-41FF-90AA-0D5942393707}"/>
              </a:ext>
            </a:extLst>
          </p:cNvPr>
          <p:cNvSpPr txBox="1">
            <a:spLocks/>
          </p:cNvSpPr>
          <p:nvPr/>
        </p:nvSpPr>
        <p:spPr>
          <a:xfrm>
            <a:off x="2189732" y="2635208"/>
            <a:ext cx="2393999" cy="38732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Tahoma"/>
                <a:cs typeface="Tahoma"/>
                <a:sym typeface="Wingdings" panose="05000000000000000000" pitchFamily="2" charset="2"/>
              </a:rPr>
              <a:t>Minimize crosstalk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C88897-3878-7646-B33C-CCBACA1F5D95}"/>
              </a:ext>
            </a:extLst>
          </p:cNvPr>
          <p:cNvSpPr txBox="1">
            <a:spLocks/>
          </p:cNvSpPr>
          <p:nvPr/>
        </p:nvSpPr>
        <p:spPr>
          <a:xfrm>
            <a:off x="884583" y="4887036"/>
            <a:ext cx="8229600" cy="6385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Challenge: P4 has a restricted programming model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Cannot perform statistical tests, packet caching .. </a:t>
            </a:r>
          </a:p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Solution: Division of labor between SW+HW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Principles are generally applicable to other defenses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7EAE4-8FB3-574B-BEA1-90176F15117E}"/>
              </a:ext>
            </a:extLst>
          </p:cNvPr>
          <p:cNvGrpSpPr/>
          <p:nvPr/>
        </p:nvGrpSpPr>
        <p:grpSpPr>
          <a:xfrm>
            <a:off x="7462485" y="1582367"/>
            <a:ext cx="953615" cy="638506"/>
            <a:chOff x="10935005" y="3955069"/>
            <a:chExt cx="4449762" cy="1638300"/>
          </a:xfrm>
        </p:grpSpPr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DC7DC994-70B4-8845-851F-60903BB49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0792" y="4297969"/>
              <a:ext cx="1743075" cy="1095375"/>
            </a:xfrm>
            <a:custGeom>
              <a:avLst/>
              <a:gdLst>
                <a:gd name="T0" fmla="*/ 6 w 1098"/>
                <a:gd name="T1" fmla="*/ 198 h 690"/>
                <a:gd name="T2" fmla="*/ 0 w 1098"/>
                <a:gd name="T3" fmla="*/ 690 h 690"/>
                <a:gd name="T4" fmla="*/ 1098 w 1098"/>
                <a:gd name="T5" fmla="*/ 690 h 690"/>
                <a:gd name="T6" fmla="*/ 972 w 1098"/>
                <a:gd name="T7" fmla="*/ 672 h 690"/>
                <a:gd name="T8" fmla="*/ 876 w 1098"/>
                <a:gd name="T9" fmla="*/ 654 h 690"/>
                <a:gd name="T10" fmla="*/ 786 w 1098"/>
                <a:gd name="T11" fmla="*/ 606 h 690"/>
                <a:gd name="T12" fmla="*/ 690 w 1098"/>
                <a:gd name="T13" fmla="*/ 516 h 690"/>
                <a:gd name="T14" fmla="*/ 624 w 1098"/>
                <a:gd name="T15" fmla="*/ 438 h 690"/>
                <a:gd name="T16" fmla="*/ 564 w 1098"/>
                <a:gd name="T17" fmla="*/ 342 h 690"/>
                <a:gd name="T18" fmla="*/ 498 w 1098"/>
                <a:gd name="T19" fmla="*/ 264 h 690"/>
                <a:gd name="T20" fmla="*/ 444 w 1098"/>
                <a:gd name="T21" fmla="*/ 180 h 690"/>
                <a:gd name="T22" fmla="*/ 414 w 1098"/>
                <a:gd name="T23" fmla="*/ 138 h 690"/>
                <a:gd name="T24" fmla="*/ 378 w 1098"/>
                <a:gd name="T25" fmla="*/ 96 h 690"/>
                <a:gd name="T26" fmla="*/ 354 w 1098"/>
                <a:gd name="T27" fmla="*/ 66 h 690"/>
                <a:gd name="T28" fmla="*/ 318 w 1098"/>
                <a:gd name="T29" fmla="*/ 36 h 690"/>
                <a:gd name="T30" fmla="*/ 276 w 1098"/>
                <a:gd name="T31" fmla="*/ 12 h 690"/>
                <a:gd name="T32" fmla="*/ 240 w 1098"/>
                <a:gd name="T33" fmla="*/ 0 h 690"/>
                <a:gd name="T34" fmla="*/ 180 w 1098"/>
                <a:gd name="T35" fmla="*/ 18 h 690"/>
                <a:gd name="T36" fmla="*/ 150 w 1098"/>
                <a:gd name="T37" fmla="*/ 42 h 690"/>
                <a:gd name="T38" fmla="*/ 120 w 1098"/>
                <a:gd name="T39" fmla="*/ 72 h 690"/>
                <a:gd name="T40" fmla="*/ 84 w 1098"/>
                <a:gd name="T41" fmla="*/ 96 h 690"/>
                <a:gd name="T42" fmla="*/ 48 w 1098"/>
                <a:gd name="T43" fmla="*/ 132 h 690"/>
                <a:gd name="T44" fmla="*/ 6 w 1098"/>
                <a:gd name="T45" fmla="*/ 198 h 69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98"/>
                <a:gd name="T70" fmla="*/ 0 h 690"/>
                <a:gd name="T71" fmla="*/ 1098 w 1098"/>
                <a:gd name="T72" fmla="*/ 690 h 69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98" h="690">
                  <a:moveTo>
                    <a:pt x="6" y="198"/>
                  </a:moveTo>
                  <a:lnTo>
                    <a:pt x="0" y="690"/>
                  </a:lnTo>
                  <a:lnTo>
                    <a:pt x="1098" y="690"/>
                  </a:lnTo>
                  <a:lnTo>
                    <a:pt x="972" y="672"/>
                  </a:lnTo>
                  <a:lnTo>
                    <a:pt x="876" y="654"/>
                  </a:lnTo>
                  <a:lnTo>
                    <a:pt x="786" y="606"/>
                  </a:lnTo>
                  <a:lnTo>
                    <a:pt x="690" y="516"/>
                  </a:lnTo>
                  <a:lnTo>
                    <a:pt x="624" y="438"/>
                  </a:lnTo>
                  <a:lnTo>
                    <a:pt x="564" y="342"/>
                  </a:lnTo>
                  <a:lnTo>
                    <a:pt x="498" y="264"/>
                  </a:lnTo>
                  <a:lnTo>
                    <a:pt x="444" y="180"/>
                  </a:lnTo>
                  <a:lnTo>
                    <a:pt x="414" y="138"/>
                  </a:lnTo>
                  <a:lnTo>
                    <a:pt x="378" y="96"/>
                  </a:lnTo>
                  <a:lnTo>
                    <a:pt x="354" y="66"/>
                  </a:lnTo>
                  <a:lnTo>
                    <a:pt x="318" y="36"/>
                  </a:lnTo>
                  <a:lnTo>
                    <a:pt x="276" y="12"/>
                  </a:lnTo>
                  <a:lnTo>
                    <a:pt x="240" y="0"/>
                  </a:lnTo>
                  <a:lnTo>
                    <a:pt x="180" y="18"/>
                  </a:lnTo>
                  <a:lnTo>
                    <a:pt x="150" y="42"/>
                  </a:lnTo>
                  <a:lnTo>
                    <a:pt x="120" y="72"/>
                  </a:lnTo>
                  <a:lnTo>
                    <a:pt x="84" y="96"/>
                  </a:lnTo>
                  <a:lnTo>
                    <a:pt x="48" y="132"/>
                  </a:lnTo>
                  <a:lnTo>
                    <a:pt x="6" y="198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5013A05-79CD-D348-82F3-2A8BC1221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5005" y="4305907"/>
              <a:ext cx="4449762" cy="1100137"/>
            </a:xfrm>
            <a:custGeom>
              <a:avLst/>
              <a:gdLst>
                <a:gd name="T0" fmla="*/ 44 w 4431"/>
                <a:gd name="T1" fmla="*/ 2788 h 2788"/>
                <a:gd name="T2" fmla="*/ 134 w 4431"/>
                <a:gd name="T3" fmla="*/ 2788 h 2788"/>
                <a:gd name="T4" fmla="*/ 222 w 4431"/>
                <a:gd name="T5" fmla="*/ 2788 h 2788"/>
                <a:gd name="T6" fmla="*/ 310 w 4431"/>
                <a:gd name="T7" fmla="*/ 2788 h 2788"/>
                <a:gd name="T8" fmla="*/ 398 w 4431"/>
                <a:gd name="T9" fmla="*/ 2788 h 2788"/>
                <a:gd name="T10" fmla="*/ 488 w 4431"/>
                <a:gd name="T11" fmla="*/ 2786 h 2788"/>
                <a:gd name="T12" fmla="*/ 576 w 4431"/>
                <a:gd name="T13" fmla="*/ 2784 h 2788"/>
                <a:gd name="T14" fmla="*/ 664 w 4431"/>
                <a:gd name="T15" fmla="*/ 2781 h 2788"/>
                <a:gd name="T16" fmla="*/ 754 w 4431"/>
                <a:gd name="T17" fmla="*/ 2776 h 2788"/>
                <a:gd name="T18" fmla="*/ 842 w 4431"/>
                <a:gd name="T19" fmla="*/ 2765 h 2788"/>
                <a:gd name="T20" fmla="*/ 930 w 4431"/>
                <a:gd name="T21" fmla="*/ 2747 h 2788"/>
                <a:gd name="T22" fmla="*/ 1020 w 4431"/>
                <a:gd name="T23" fmla="*/ 2715 h 2788"/>
                <a:gd name="T24" fmla="*/ 1108 w 4431"/>
                <a:gd name="T25" fmla="*/ 2666 h 2788"/>
                <a:gd name="T26" fmla="*/ 1196 w 4431"/>
                <a:gd name="T27" fmla="*/ 2590 h 2788"/>
                <a:gd name="T28" fmla="*/ 1285 w 4431"/>
                <a:gd name="T29" fmla="*/ 2481 h 2788"/>
                <a:gd name="T30" fmla="*/ 1374 w 4431"/>
                <a:gd name="T31" fmla="*/ 2330 h 2788"/>
                <a:gd name="T32" fmla="*/ 1462 w 4431"/>
                <a:gd name="T33" fmla="*/ 2131 h 2788"/>
                <a:gd name="T34" fmla="*/ 1550 w 4431"/>
                <a:gd name="T35" fmla="*/ 1883 h 2788"/>
                <a:gd name="T36" fmla="*/ 1640 w 4431"/>
                <a:gd name="T37" fmla="*/ 1591 h 2788"/>
                <a:gd name="T38" fmla="*/ 1728 w 4431"/>
                <a:gd name="T39" fmla="*/ 1266 h 2788"/>
                <a:gd name="T40" fmla="*/ 1816 w 4431"/>
                <a:gd name="T41" fmla="*/ 929 h 2788"/>
                <a:gd name="T42" fmla="*/ 1906 w 4431"/>
                <a:gd name="T43" fmla="*/ 606 h 2788"/>
                <a:gd name="T44" fmla="*/ 1994 w 4431"/>
                <a:gd name="T45" fmla="*/ 329 h 2788"/>
                <a:gd name="T46" fmla="*/ 2082 w 4431"/>
                <a:gd name="T47" fmla="*/ 123 h 2788"/>
                <a:gd name="T48" fmla="*/ 2171 w 4431"/>
                <a:gd name="T49" fmla="*/ 14 h 2788"/>
                <a:gd name="T50" fmla="*/ 2260 w 4431"/>
                <a:gd name="T51" fmla="*/ 14 h 2788"/>
                <a:gd name="T52" fmla="*/ 2348 w 4431"/>
                <a:gd name="T53" fmla="*/ 123 h 2788"/>
                <a:gd name="T54" fmla="*/ 2437 w 4431"/>
                <a:gd name="T55" fmla="*/ 329 h 2788"/>
                <a:gd name="T56" fmla="*/ 2526 w 4431"/>
                <a:gd name="T57" fmla="*/ 606 h 2788"/>
                <a:gd name="T58" fmla="*/ 2614 w 4431"/>
                <a:gd name="T59" fmla="*/ 929 h 2788"/>
                <a:gd name="T60" fmla="*/ 2702 w 4431"/>
                <a:gd name="T61" fmla="*/ 1266 h 2788"/>
                <a:gd name="T62" fmla="*/ 2792 w 4431"/>
                <a:gd name="T63" fmla="*/ 1591 h 2788"/>
                <a:gd name="T64" fmla="*/ 2880 w 4431"/>
                <a:gd name="T65" fmla="*/ 1883 h 2788"/>
                <a:gd name="T66" fmla="*/ 2968 w 4431"/>
                <a:gd name="T67" fmla="*/ 2131 h 2788"/>
                <a:gd name="T68" fmla="*/ 3057 w 4431"/>
                <a:gd name="T69" fmla="*/ 2330 h 2788"/>
                <a:gd name="T70" fmla="*/ 3146 w 4431"/>
                <a:gd name="T71" fmla="*/ 2481 h 2788"/>
                <a:gd name="T72" fmla="*/ 3234 w 4431"/>
                <a:gd name="T73" fmla="*/ 2590 h 2788"/>
                <a:gd name="T74" fmla="*/ 3323 w 4431"/>
                <a:gd name="T75" fmla="*/ 2666 h 2788"/>
                <a:gd name="T76" fmla="*/ 3412 w 4431"/>
                <a:gd name="T77" fmla="*/ 2715 h 2788"/>
                <a:gd name="T78" fmla="*/ 3500 w 4431"/>
                <a:gd name="T79" fmla="*/ 2747 h 2788"/>
                <a:gd name="T80" fmla="*/ 3589 w 4431"/>
                <a:gd name="T81" fmla="*/ 2765 h 2788"/>
                <a:gd name="T82" fmla="*/ 3678 w 4431"/>
                <a:gd name="T83" fmla="*/ 2776 h 2788"/>
                <a:gd name="T84" fmla="*/ 3766 w 4431"/>
                <a:gd name="T85" fmla="*/ 2781 h 2788"/>
                <a:gd name="T86" fmla="*/ 3855 w 4431"/>
                <a:gd name="T87" fmla="*/ 2784 h 2788"/>
                <a:gd name="T88" fmla="*/ 3943 w 4431"/>
                <a:gd name="T89" fmla="*/ 2786 h 2788"/>
                <a:gd name="T90" fmla="*/ 4032 w 4431"/>
                <a:gd name="T91" fmla="*/ 2788 h 2788"/>
                <a:gd name="T92" fmla="*/ 4120 w 4431"/>
                <a:gd name="T93" fmla="*/ 2788 h 2788"/>
                <a:gd name="T94" fmla="*/ 4209 w 4431"/>
                <a:gd name="T95" fmla="*/ 2788 h 2788"/>
                <a:gd name="T96" fmla="*/ 4298 w 4431"/>
                <a:gd name="T97" fmla="*/ 2788 h 2788"/>
                <a:gd name="T98" fmla="*/ 4386 w 4431"/>
                <a:gd name="T99" fmla="*/ 2788 h 278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431"/>
                <a:gd name="T151" fmla="*/ 0 h 2788"/>
                <a:gd name="T152" fmla="*/ 4431 w 4431"/>
                <a:gd name="T153" fmla="*/ 2788 h 278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431" h="2788">
                  <a:moveTo>
                    <a:pt x="0" y="2788"/>
                  </a:moveTo>
                  <a:lnTo>
                    <a:pt x="44" y="2788"/>
                  </a:lnTo>
                  <a:lnTo>
                    <a:pt x="88" y="2788"/>
                  </a:lnTo>
                  <a:lnTo>
                    <a:pt x="134" y="2788"/>
                  </a:lnTo>
                  <a:lnTo>
                    <a:pt x="178" y="2788"/>
                  </a:lnTo>
                  <a:lnTo>
                    <a:pt x="222" y="2788"/>
                  </a:lnTo>
                  <a:lnTo>
                    <a:pt x="266" y="2788"/>
                  </a:lnTo>
                  <a:lnTo>
                    <a:pt x="310" y="2788"/>
                  </a:lnTo>
                  <a:lnTo>
                    <a:pt x="354" y="2788"/>
                  </a:lnTo>
                  <a:lnTo>
                    <a:pt x="398" y="2788"/>
                  </a:lnTo>
                  <a:lnTo>
                    <a:pt x="444" y="2786"/>
                  </a:lnTo>
                  <a:lnTo>
                    <a:pt x="488" y="2786"/>
                  </a:lnTo>
                  <a:lnTo>
                    <a:pt x="532" y="2785"/>
                  </a:lnTo>
                  <a:lnTo>
                    <a:pt x="576" y="2784"/>
                  </a:lnTo>
                  <a:lnTo>
                    <a:pt x="620" y="2783"/>
                  </a:lnTo>
                  <a:lnTo>
                    <a:pt x="664" y="2781"/>
                  </a:lnTo>
                  <a:lnTo>
                    <a:pt x="710" y="2779"/>
                  </a:lnTo>
                  <a:lnTo>
                    <a:pt x="754" y="2776"/>
                  </a:lnTo>
                  <a:lnTo>
                    <a:pt x="798" y="2771"/>
                  </a:lnTo>
                  <a:lnTo>
                    <a:pt x="842" y="2765"/>
                  </a:lnTo>
                  <a:lnTo>
                    <a:pt x="886" y="2756"/>
                  </a:lnTo>
                  <a:lnTo>
                    <a:pt x="930" y="2747"/>
                  </a:lnTo>
                  <a:lnTo>
                    <a:pt x="974" y="2732"/>
                  </a:lnTo>
                  <a:lnTo>
                    <a:pt x="1020" y="2715"/>
                  </a:lnTo>
                  <a:lnTo>
                    <a:pt x="1064" y="2693"/>
                  </a:lnTo>
                  <a:lnTo>
                    <a:pt x="1108" y="2666"/>
                  </a:lnTo>
                  <a:lnTo>
                    <a:pt x="1152" y="2631"/>
                  </a:lnTo>
                  <a:lnTo>
                    <a:pt x="1196" y="2590"/>
                  </a:lnTo>
                  <a:lnTo>
                    <a:pt x="1240" y="2540"/>
                  </a:lnTo>
                  <a:lnTo>
                    <a:pt x="1285" y="2481"/>
                  </a:lnTo>
                  <a:lnTo>
                    <a:pt x="1330" y="2411"/>
                  </a:lnTo>
                  <a:lnTo>
                    <a:pt x="1374" y="2330"/>
                  </a:lnTo>
                  <a:lnTo>
                    <a:pt x="1418" y="2236"/>
                  </a:lnTo>
                  <a:lnTo>
                    <a:pt x="1462" y="2131"/>
                  </a:lnTo>
                  <a:lnTo>
                    <a:pt x="1506" y="2013"/>
                  </a:lnTo>
                  <a:lnTo>
                    <a:pt x="1550" y="1883"/>
                  </a:lnTo>
                  <a:lnTo>
                    <a:pt x="1596" y="1742"/>
                  </a:lnTo>
                  <a:lnTo>
                    <a:pt x="1640" y="1591"/>
                  </a:lnTo>
                  <a:lnTo>
                    <a:pt x="1684" y="1431"/>
                  </a:lnTo>
                  <a:lnTo>
                    <a:pt x="1728" y="1266"/>
                  </a:lnTo>
                  <a:lnTo>
                    <a:pt x="1772" y="1097"/>
                  </a:lnTo>
                  <a:lnTo>
                    <a:pt x="1816" y="929"/>
                  </a:lnTo>
                  <a:lnTo>
                    <a:pt x="1861" y="764"/>
                  </a:lnTo>
                  <a:lnTo>
                    <a:pt x="1906" y="606"/>
                  </a:lnTo>
                  <a:lnTo>
                    <a:pt x="1950" y="459"/>
                  </a:lnTo>
                  <a:lnTo>
                    <a:pt x="1994" y="329"/>
                  </a:lnTo>
                  <a:lnTo>
                    <a:pt x="2038" y="215"/>
                  </a:lnTo>
                  <a:lnTo>
                    <a:pt x="2082" y="123"/>
                  </a:lnTo>
                  <a:lnTo>
                    <a:pt x="2126" y="55"/>
                  </a:lnTo>
                  <a:lnTo>
                    <a:pt x="2171" y="14"/>
                  </a:lnTo>
                  <a:lnTo>
                    <a:pt x="2216" y="0"/>
                  </a:lnTo>
                  <a:lnTo>
                    <a:pt x="2260" y="14"/>
                  </a:lnTo>
                  <a:lnTo>
                    <a:pt x="2304" y="55"/>
                  </a:lnTo>
                  <a:lnTo>
                    <a:pt x="2348" y="123"/>
                  </a:lnTo>
                  <a:lnTo>
                    <a:pt x="2392" y="215"/>
                  </a:lnTo>
                  <a:lnTo>
                    <a:pt x="2437" y="329"/>
                  </a:lnTo>
                  <a:lnTo>
                    <a:pt x="2482" y="459"/>
                  </a:lnTo>
                  <a:lnTo>
                    <a:pt x="2526" y="606"/>
                  </a:lnTo>
                  <a:lnTo>
                    <a:pt x="2570" y="764"/>
                  </a:lnTo>
                  <a:lnTo>
                    <a:pt x="2614" y="929"/>
                  </a:lnTo>
                  <a:lnTo>
                    <a:pt x="2658" y="1097"/>
                  </a:lnTo>
                  <a:lnTo>
                    <a:pt x="2702" y="1266"/>
                  </a:lnTo>
                  <a:lnTo>
                    <a:pt x="2747" y="1431"/>
                  </a:lnTo>
                  <a:lnTo>
                    <a:pt x="2792" y="1591"/>
                  </a:lnTo>
                  <a:lnTo>
                    <a:pt x="2836" y="1742"/>
                  </a:lnTo>
                  <a:lnTo>
                    <a:pt x="2880" y="1883"/>
                  </a:lnTo>
                  <a:lnTo>
                    <a:pt x="2924" y="2013"/>
                  </a:lnTo>
                  <a:lnTo>
                    <a:pt x="2968" y="2131"/>
                  </a:lnTo>
                  <a:lnTo>
                    <a:pt x="3013" y="2236"/>
                  </a:lnTo>
                  <a:lnTo>
                    <a:pt x="3057" y="2330"/>
                  </a:lnTo>
                  <a:lnTo>
                    <a:pt x="3102" y="2411"/>
                  </a:lnTo>
                  <a:lnTo>
                    <a:pt x="3146" y="2481"/>
                  </a:lnTo>
                  <a:lnTo>
                    <a:pt x="3190" y="2540"/>
                  </a:lnTo>
                  <a:lnTo>
                    <a:pt x="3234" y="2590"/>
                  </a:lnTo>
                  <a:lnTo>
                    <a:pt x="3279" y="2631"/>
                  </a:lnTo>
                  <a:lnTo>
                    <a:pt x="3323" y="2666"/>
                  </a:lnTo>
                  <a:lnTo>
                    <a:pt x="3367" y="2693"/>
                  </a:lnTo>
                  <a:lnTo>
                    <a:pt x="3412" y="2715"/>
                  </a:lnTo>
                  <a:lnTo>
                    <a:pt x="3456" y="2732"/>
                  </a:lnTo>
                  <a:lnTo>
                    <a:pt x="3500" y="2747"/>
                  </a:lnTo>
                  <a:lnTo>
                    <a:pt x="3544" y="2756"/>
                  </a:lnTo>
                  <a:lnTo>
                    <a:pt x="3589" y="2765"/>
                  </a:lnTo>
                  <a:lnTo>
                    <a:pt x="3633" y="2771"/>
                  </a:lnTo>
                  <a:lnTo>
                    <a:pt x="3678" y="2776"/>
                  </a:lnTo>
                  <a:lnTo>
                    <a:pt x="3722" y="2779"/>
                  </a:lnTo>
                  <a:lnTo>
                    <a:pt x="3766" y="2781"/>
                  </a:lnTo>
                  <a:lnTo>
                    <a:pt x="3810" y="2783"/>
                  </a:lnTo>
                  <a:lnTo>
                    <a:pt x="3855" y="2784"/>
                  </a:lnTo>
                  <a:lnTo>
                    <a:pt x="3899" y="2785"/>
                  </a:lnTo>
                  <a:lnTo>
                    <a:pt x="3943" y="2786"/>
                  </a:lnTo>
                  <a:lnTo>
                    <a:pt x="3988" y="2786"/>
                  </a:lnTo>
                  <a:lnTo>
                    <a:pt x="4032" y="2788"/>
                  </a:lnTo>
                  <a:lnTo>
                    <a:pt x="4076" y="2788"/>
                  </a:lnTo>
                  <a:lnTo>
                    <a:pt x="4120" y="2788"/>
                  </a:lnTo>
                  <a:lnTo>
                    <a:pt x="4165" y="2788"/>
                  </a:lnTo>
                  <a:lnTo>
                    <a:pt x="4209" y="2788"/>
                  </a:lnTo>
                  <a:lnTo>
                    <a:pt x="4253" y="2788"/>
                  </a:lnTo>
                  <a:lnTo>
                    <a:pt x="4298" y="2788"/>
                  </a:lnTo>
                  <a:lnTo>
                    <a:pt x="4342" y="2788"/>
                  </a:lnTo>
                  <a:lnTo>
                    <a:pt x="4386" y="2788"/>
                  </a:lnTo>
                  <a:lnTo>
                    <a:pt x="4431" y="2788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8">
              <a:extLst>
                <a:ext uri="{FF2B5EF4-FFF2-40B4-BE49-F238E27FC236}">
                  <a16:creationId xmlns:a16="http://schemas.microsoft.com/office/drawing/2014/main" id="{B5F2CCD0-207B-1D47-9EC7-38275BB7D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6755" y="5420332"/>
              <a:ext cx="43783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5AEFB0A2-45CB-6F4A-A960-E263A0FCA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24167" y="4126519"/>
              <a:ext cx="0" cy="13906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BA909124-458E-3040-B369-BAB61B4D5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81267" y="3974119"/>
              <a:ext cx="0" cy="161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11FF5474-6B20-7F4D-8FA7-C5F41157A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62217" y="3974119"/>
              <a:ext cx="22860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90932596-EB74-2242-BFAF-F983D016F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43267" y="3955069"/>
              <a:ext cx="0" cy="161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5E48F6D-E12C-A347-ACDE-5DA7A8F4F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62317" y="4088419"/>
              <a:ext cx="14287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D79058C-6EB2-0046-8366-552F0574A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2792" y="4707544"/>
              <a:ext cx="962025" cy="695325"/>
            </a:xfrm>
            <a:custGeom>
              <a:avLst/>
              <a:gdLst>
                <a:gd name="T0" fmla="*/ 6 w 606"/>
                <a:gd name="T1" fmla="*/ 0 h 438"/>
                <a:gd name="T2" fmla="*/ 0 w 606"/>
                <a:gd name="T3" fmla="*/ 438 h 438"/>
                <a:gd name="T4" fmla="*/ 606 w 606"/>
                <a:gd name="T5" fmla="*/ 420 h 438"/>
                <a:gd name="T6" fmla="*/ 510 w 606"/>
                <a:gd name="T7" fmla="*/ 420 h 438"/>
                <a:gd name="T8" fmla="*/ 426 w 606"/>
                <a:gd name="T9" fmla="*/ 396 h 438"/>
                <a:gd name="T10" fmla="*/ 348 w 606"/>
                <a:gd name="T11" fmla="*/ 366 h 438"/>
                <a:gd name="T12" fmla="*/ 282 w 606"/>
                <a:gd name="T13" fmla="*/ 324 h 438"/>
                <a:gd name="T14" fmla="*/ 204 w 606"/>
                <a:gd name="T15" fmla="*/ 258 h 438"/>
                <a:gd name="T16" fmla="*/ 138 w 606"/>
                <a:gd name="T17" fmla="*/ 174 h 438"/>
                <a:gd name="T18" fmla="*/ 102 w 606"/>
                <a:gd name="T19" fmla="*/ 126 h 438"/>
                <a:gd name="T20" fmla="*/ 66 w 606"/>
                <a:gd name="T21" fmla="*/ 72 h 438"/>
                <a:gd name="T22" fmla="*/ 42 w 606"/>
                <a:gd name="T23" fmla="*/ 30 h 438"/>
                <a:gd name="T24" fmla="*/ 6 w 606"/>
                <a:gd name="T25" fmla="*/ 0 h 4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6"/>
                <a:gd name="T40" fmla="*/ 0 h 438"/>
                <a:gd name="T41" fmla="*/ 606 w 606"/>
                <a:gd name="T42" fmla="*/ 438 h 4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6" h="438">
                  <a:moveTo>
                    <a:pt x="6" y="0"/>
                  </a:moveTo>
                  <a:lnTo>
                    <a:pt x="0" y="438"/>
                  </a:lnTo>
                  <a:lnTo>
                    <a:pt x="606" y="420"/>
                  </a:lnTo>
                  <a:lnTo>
                    <a:pt x="510" y="420"/>
                  </a:lnTo>
                  <a:lnTo>
                    <a:pt x="426" y="396"/>
                  </a:lnTo>
                  <a:lnTo>
                    <a:pt x="348" y="366"/>
                  </a:lnTo>
                  <a:lnTo>
                    <a:pt x="282" y="324"/>
                  </a:lnTo>
                  <a:lnTo>
                    <a:pt x="204" y="258"/>
                  </a:lnTo>
                  <a:lnTo>
                    <a:pt x="138" y="174"/>
                  </a:lnTo>
                  <a:lnTo>
                    <a:pt x="102" y="126"/>
                  </a:lnTo>
                  <a:lnTo>
                    <a:pt x="66" y="72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" name="Picture 2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3AB71DE-CA24-D141-99B2-4C74073F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81" y="1564049"/>
            <a:ext cx="742428" cy="591620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767BD4B5-B2D5-8245-97DA-825F39B4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43" y="2763271"/>
            <a:ext cx="664380" cy="664380"/>
          </a:xfrm>
          <a:prstGeom prst="rect">
            <a:avLst/>
          </a:prstGeom>
        </p:spPr>
      </p:pic>
      <p:pic>
        <p:nvPicPr>
          <p:cNvPr id="55" name="Picture 2" descr="Security monitoring of information technologies | IXPERTA s.r.o.">
            <a:extLst>
              <a:ext uri="{FF2B5EF4-FFF2-40B4-BE49-F238E27FC236}">
                <a16:creationId xmlns:a16="http://schemas.microsoft.com/office/drawing/2014/main" id="{09E8ACEA-0D04-3F4F-96AE-CA30F04F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05" y="3708593"/>
            <a:ext cx="741978" cy="5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C3B267E3-A539-5449-90B2-62133C962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095" y="2805351"/>
            <a:ext cx="593905" cy="593905"/>
          </a:xfrm>
          <a:prstGeom prst="rect">
            <a:avLst/>
          </a:prstGeom>
        </p:spPr>
      </p:pic>
      <p:sp>
        <p:nvSpPr>
          <p:cNvPr id="57" name="Rectangle: Rounded Corners 78">
            <a:extLst>
              <a:ext uri="{FF2B5EF4-FFF2-40B4-BE49-F238E27FC236}">
                <a16:creationId xmlns:a16="http://schemas.microsoft.com/office/drawing/2014/main" id="{2082F406-F0E4-9945-B17D-01334658AC4F}"/>
              </a:ext>
            </a:extLst>
          </p:cNvPr>
          <p:cNvSpPr/>
          <p:nvPr/>
        </p:nvSpPr>
        <p:spPr>
          <a:xfrm>
            <a:off x="6129349" y="3248242"/>
            <a:ext cx="112748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RTT</a:t>
            </a:r>
          </a:p>
        </p:txBody>
      </p:sp>
      <p:sp>
        <p:nvSpPr>
          <p:cNvPr id="58" name="Rectangle: Rounded Corners 79">
            <a:extLst>
              <a:ext uri="{FF2B5EF4-FFF2-40B4-BE49-F238E27FC236}">
                <a16:creationId xmlns:a16="http://schemas.microsoft.com/office/drawing/2014/main" id="{F1441C1B-5EEC-3947-BE8B-8EBCF153D73E}"/>
              </a:ext>
            </a:extLst>
          </p:cNvPr>
          <p:cNvSpPr/>
          <p:nvPr/>
        </p:nvSpPr>
        <p:spPr>
          <a:xfrm>
            <a:off x="5610665" y="4122349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IPDs</a:t>
            </a:r>
          </a:p>
        </p:txBody>
      </p:sp>
      <p:sp>
        <p:nvSpPr>
          <p:cNvPr id="59" name="Rectangle: Rounded Corners 80">
            <a:extLst>
              <a:ext uri="{FF2B5EF4-FFF2-40B4-BE49-F238E27FC236}">
                <a16:creationId xmlns:a16="http://schemas.microsoft.com/office/drawing/2014/main" id="{1F3CADC4-5FE7-7F4A-A3F5-B7FBFB582522}"/>
              </a:ext>
            </a:extLst>
          </p:cNvPr>
          <p:cNvSpPr/>
          <p:nvPr/>
        </p:nvSpPr>
        <p:spPr>
          <a:xfrm>
            <a:off x="6889923" y="4075444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Header ops</a:t>
            </a:r>
          </a:p>
        </p:txBody>
      </p:sp>
      <p:sp>
        <p:nvSpPr>
          <p:cNvPr id="60" name="Rectangle: Rounded Corners 81">
            <a:extLst>
              <a:ext uri="{FF2B5EF4-FFF2-40B4-BE49-F238E27FC236}">
                <a16:creationId xmlns:a16="http://schemas.microsoft.com/office/drawing/2014/main" id="{1CC2E4A2-FAC1-C34B-BDC5-A8B52201F6B1}"/>
              </a:ext>
            </a:extLst>
          </p:cNvPr>
          <p:cNvSpPr/>
          <p:nvPr/>
        </p:nvSpPr>
        <p:spPr>
          <a:xfrm>
            <a:off x="6850213" y="3211661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 state</a:t>
            </a:r>
          </a:p>
        </p:txBody>
      </p:sp>
      <p:pic>
        <p:nvPicPr>
          <p:cNvPr id="61" name="Picture 2" descr="Services icon for Retrofit Security Screens Cairns">
            <a:extLst>
              <a:ext uri="{FF2B5EF4-FFF2-40B4-BE49-F238E27FC236}">
                <a16:creationId xmlns:a16="http://schemas.microsoft.com/office/drawing/2014/main" id="{B5AAECC9-FF22-1643-94C7-2257E6BA2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02" y="3741847"/>
            <a:ext cx="469001" cy="4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80">
            <a:extLst>
              <a:ext uri="{FF2B5EF4-FFF2-40B4-BE49-F238E27FC236}">
                <a16:creationId xmlns:a16="http://schemas.microsoft.com/office/drawing/2014/main" id="{D1BE0067-90CB-B94E-8F9B-1E7CA0D68BDD}"/>
              </a:ext>
            </a:extLst>
          </p:cNvPr>
          <p:cNvSpPr/>
          <p:nvPr/>
        </p:nvSpPr>
        <p:spPr>
          <a:xfrm>
            <a:off x="5631834" y="2033572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Pkt cache</a:t>
            </a:r>
          </a:p>
        </p:txBody>
      </p:sp>
      <p:sp>
        <p:nvSpPr>
          <p:cNvPr id="69" name="Rectangle: Rounded Corners 80">
            <a:extLst>
              <a:ext uri="{FF2B5EF4-FFF2-40B4-BE49-F238E27FC236}">
                <a16:creationId xmlns:a16="http://schemas.microsoft.com/office/drawing/2014/main" id="{7BA93088-30BE-0C41-9EE7-F437E5D9B329}"/>
              </a:ext>
            </a:extLst>
          </p:cNvPr>
          <p:cNvSpPr/>
          <p:nvPr/>
        </p:nvSpPr>
        <p:spPr>
          <a:xfrm>
            <a:off x="6856839" y="2075259"/>
            <a:ext cx="2263061" cy="575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Stat. tests</a:t>
            </a:r>
          </a:p>
        </p:txBody>
      </p:sp>
    </p:spTree>
    <p:extLst>
      <p:ext uri="{BB962C8B-B14F-4D97-AF65-F5344CB8AC3E}">
        <p14:creationId xmlns:p14="http://schemas.microsoft.com/office/powerpoint/2010/main" val="36244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6" grpId="0"/>
      <p:bldP spid="67" grpId="0" animBg="1"/>
      <p:bldP spid="68" grpId="0"/>
      <p:bldP spid="101" grpId="0"/>
      <p:bldP spid="103" grpId="0"/>
      <p:bldP spid="105" grpId="0"/>
      <p:bldP spid="57" grpId="0"/>
      <p:bldP spid="58" grpId="0"/>
      <p:bldP spid="59" grpId="0"/>
      <p:bldP spid="60" grpId="0"/>
      <p:bldP spid="64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2</a:t>
            </a:fld>
            <a:endParaRPr lang="en-US" dirty="0"/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However, networks are plagued with attacks</a:t>
            </a:r>
            <a:endParaRPr lang="en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09600" y="2896530"/>
            <a:ext cx="33937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 algn="l">
              <a:tabLst>
                <a:tab pos="6061075" algn="l"/>
                <a:tab pos="6400800" algn="l"/>
                <a:tab pos="7202488" algn="l"/>
              </a:tabLst>
            </a:pPr>
            <a:r>
              <a:rPr lang="en-US" sz="1800" b="1" dirty="0">
                <a:latin typeface="Times New Roman" pitchFamily="18" charset="0"/>
              </a:rPr>
              <a:t>Amazon.com goes down, loses $66,240 per minute</a:t>
            </a:r>
          </a:p>
        </p:txBody>
      </p:sp>
      <p:pic>
        <p:nvPicPr>
          <p:cNvPr id="1028" name="Picture 4" descr="Image result for forb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60" y="3009257"/>
            <a:ext cx="533400" cy="1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640080" y="1444277"/>
            <a:ext cx="461772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'Internet Of Things' hacking attack led to widespread outage of popular websites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0" y="1526825"/>
            <a:ext cx="638175" cy="221386"/>
          </a:xfrm>
          <a:prstGeom prst="rect">
            <a:avLst/>
          </a:prstGeom>
        </p:spPr>
      </p:pic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4694778" y="3214258"/>
            <a:ext cx="3376897" cy="64633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 algn="l">
              <a:tabLst>
                <a:tab pos="6061075" algn="l"/>
                <a:tab pos="6400800" algn="l"/>
                <a:tab pos="7202488" algn="l"/>
              </a:tabLst>
            </a:pPr>
            <a:r>
              <a:rPr lang="en-US" sz="1800" b="1" dirty="0">
                <a:latin typeface="Times New Roman" pitchFamily="18" charset="0"/>
              </a:rPr>
              <a:t>Gmail outage hits US, Europe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971" y="3259616"/>
            <a:ext cx="533400" cy="298758"/>
          </a:xfrm>
          <a:prstGeom prst="rect">
            <a:avLst/>
          </a:prstGeom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33400" y="3966802"/>
            <a:ext cx="33937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Hacked home devices caused massive Internet outage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1026" name="Picture 2" descr="Image result for usa tod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4063714"/>
            <a:ext cx="952394" cy="2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102040" y="4801530"/>
            <a:ext cx="43843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Azure Nightmare: Customer Suffers 9-Day Intermittent Outage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864382"/>
            <a:ext cx="609638" cy="243855"/>
          </a:xfrm>
          <a:prstGeom prst="rect">
            <a:avLst/>
          </a:prstGeom>
        </p:spPr>
      </p:pic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4876800" y="4953930"/>
            <a:ext cx="33937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‘Maintenance' caused nationwide internet outage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4" name="Picture 8" descr="Image result for the ve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97" y="5068885"/>
            <a:ext cx="95015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1143000" y="2058330"/>
            <a:ext cx="43843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AWS outage knocks Amazon, Netflix, Tinder and IMDb in MEGA data collapse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921" y="2145322"/>
            <a:ext cx="1230047" cy="188179"/>
          </a:xfrm>
          <a:prstGeom prst="rect">
            <a:avLst/>
          </a:prstGeom>
        </p:spPr>
      </p:pic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3657600" y="1601130"/>
            <a:ext cx="43843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Power grid cyber attacks keep the Pentagon up at night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4548" y="1676226"/>
            <a:ext cx="771292" cy="251156"/>
          </a:xfrm>
          <a:prstGeom prst="rect">
            <a:avLst/>
          </a:prstGeom>
        </p:spPr>
      </p:pic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4572000" y="2439330"/>
            <a:ext cx="3499676" cy="64633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 algn="l">
              <a:tabLst>
                <a:tab pos="6061075" algn="l"/>
                <a:tab pos="6400800" algn="l"/>
                <a:tab pos="7202488" algn="l"/>
              </a:tabLst>
            </a:pPr>
            <a:r>
              <a:rPr lang="en-US" sz="1800" b="1" dirty="0">
                <a:latin typeface="Times New Roman" pitchFamily="18" charset="0"/>
              </a:rPr>
              <a:t>Cyberattacks: </a:t>
            </a:r>
            <a:r>
              <a:rPr lang="en-US" sz="1800" b="1" dirty="0" err="1">
                <a:latin typeface="Times New Roman" pitchFamily="18" charset="0"/>
              </a:rPr>
              <a:t>Stuxnet</a:t>
            </a:r>
            <a:r>
              <a:rPr lang="en-US" sz="1800" b="1" dirty="0">
                <a:latin typeface="Times New Roman" pitchFamily="18" charset="0"/>
              </a:rPr>
              <a:t> and Flame</a:t>
            </a:r>
          </a:p>
        </p:txBody>
      </p:sp>
      <p:pic>
        <p:nvPicPr>
          <p:cNvPr id="35" name="Picture 2" descr="Image result for new york tim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19" y="2489574"/>
            <a:ext cx="1509342" cy="2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4419600" y="3810930"/>
            <a:ext cx="33937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Skype calling knocked offline by major outage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39" name="Picture 8" descr="Image result for the ve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97" y="3925885"/>
            <a:ext cx="95015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3429000" y="4428467"/>
            <a:ext cx="3890809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'Lizard Squad' took down Xbox Live </a:t>
            </a: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and PlayStation network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41" name="Picture 8" descr="Image result for business insid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61" y="4539647"/>
            <a:ext cx="1057739" cy="2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4191000" y="3353730"/>
            <a:ext cx="4384360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Internet shutdowns cost countries $2.4 billion last year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4311" y="3418312"/>
            <a:ext cx="971151" cy="237393"/>
          </a:xfrm>
          <a:prstGeom prst="rect">
            <a:avLst/>
          </a:prstGeom>
        </p:spPr>
      </p:pic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2525473" y="3166702"/>
            <a:ext cx="3260573" cy="92333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tabLst>
                <a:tab pos="6061075" algn="l"/>
                <a:tab pos="6400800" algn="l"/>
                <a:tab pos="7202488" algn="l"/>
              </a:tabLst>
            </a:pPr>
            <a:endParaRPr lang="en-US" sz="1800" b="1" dirty="0">
              <a:latin typeface="Times New Roman" pitchFamily="18" charset="0"/>
            </a:endParaRP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Global DNS outage </a:t>
            </a:r>
          </a:p>
          <a:p>
            <a:pPr>
              <a:tabLst>
                <a:tab pos="6061075" algn="l"/>
                <a:tab pos="6400800" algn="l"/>
                <a:tab pos="7202488" algn="l"/>
              </a:tabLst>
            </a:pPr>
            <a:r>
              <a:rPr lang="en-US" b="1" dirty="0">
                <a:latin typeface="Times New Roman" pitchFamily="18" charset="0"/>
              </a:rPr>
              <a:t>hits Microsoft Azure customers</a:t>
            </a:r>
            <a:endParaRPr lang="en-US" sz="1800" b="1" dirty="0">
              <a:latin typeface="Times New Roman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8365" y="3227058"/>
            <a:ext cx="420113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3" grpId="0" animBg="1"/>
      <p:bldP spid="14" grpId="0" animBg="1"/>
      <p:bldP spid="16" grpId="0" animBg="1"/>
      <p:bldP spid="21" grpId="0" animBg="1"/>
      <p:bldP spid="25" grpId="0" animBg="1"/>
      <p:bldP spid="32" grpId="0" animBg="1"/>
      <p:bldP spid="34" grpId="0" animBg="1"/>
      <p:bldP spid="38" grpId="0" animBg="1"/>
      <p:bldP spid="40" grpId="0" animBg="1"/>
      <p:bldP spid="42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BE1827B-EAC9-4B88-AB5C-09F3AC78D339}"/>
              </a:ext>
            </a:extLst>
          </p:cNvPr>
          <p:cNvSpPr txBox="1">
            <a:spLocks/>
          </p:cNvSpPr>
          <p:nvPr/>
        </p:nvSpPr>
        <p:spPr>
          <a:xfrm>
            <a:off x="1259681" y="377428"/>
            <a:ext cx="7158625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Other techniques: Computing IPDs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C88897-3878-7646-B33C-CCBACA1F5D95}"/>
              </a:ext>
            </a:extLst>
          </p:cNvPr>
          <p:cNvSpPr txBox="1">
            <a:spLocks/>
          </p:cNvSpPr>
          <p:nvPr/>
        </p:nvSpPr>
        <p:spPr>
          <a:xfrm>
            <a:off x="914400" y="4924094"/>
            <a:ext cx="8229600" cy="6385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Challenges: for computing inter-packet gaps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Per-packet operations needed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But also accumulates state very fast (2B per packet)</a:t>
            </a:r>
          </a:p>
          <a:p>
            <a:pPr marL="214313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  <a:sym typeface="Wingdings" panose="05000000000000000000" pitchFamily="2" charset="2"/>
              </a:rPr>
              <a:t>Solution: two approximation techniques</a:t>
            </a:r>
          </a:p>
          <a:p>
            <a:pPr marL="671513" lvl="1" indent="-214313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Tahoma"/>
              <a:cs typeface="Tahoma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62888-9239-5A43-ACE6-D10BE3A7E68E}"/>
              </a:ext>
            </a:extLst>
          </p:cNvPr>
          <p:cNvSpPr txBox="1"/>
          <p:nvPr/>
        </p:nvSpPr>
        <p:spPr>
          <a:xfrm>
            <a:off x="1002196" y="383453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IPD </a:t>
            </a:r>
            <a:r>
              <a:rPr lang="en-US" dirty="0" err="1"/>
              <a:t>Intervalization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No per-pkt state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74E90A-A226-7040-A0D5-C93509A2923C}"/>
              </a:ext>
            </a:extLst>
          </p:cNvPr>
          <p:cNvSpPr txBox="1"/>
          <p:nvPr/>
        </p:nvSpPr>
        <p:spPr>
          <a:xfrm>
            <a:off x="5672752" y="384947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IPD Sketching: </a:t>
            </a:r>
          </a:p>
          <a:p>
            <a:pPr algn="ctr"/>
            <a:r>
              <a:rPr lang="en-US" dirty="0"/>
              <a:t>No per-conn state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912AF-8FB8-F04C-9E1E-89E8E4005048}"/>
              </a:ext>
            </a:extLst>
          </p:cNvPr>
          <p:cNvCxnSpPr>
            <a:cxnSpLocks/>
          </p:cNvCxnSpPr>
          <p:nvPr/>
        </p:nvCxnSpPr>
        <p:spPr>
          <a:xfrm>
            <a:off x="1333500" y="2362200"/>
            <a:ext cx="838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AEE2CA-3A7D-C84F-82BD-84714BF486CF}"/>
              </a:ext>
            </a:extLst>
          </p:cNvPr>
          <p:cNvCxnSpPr>
            <a:cxnSpLocks/>
          </p:cNvCxnSpPr>
          <p:nvPr/>
        </p:nvCxnSpPr>
        <p:spPr>
          <a:xfrm flipV="1">
            <a:off x="1333500" y="2270760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16019F-1022-2543-865C-1964098EA315}"/>
              </a:ext>
            </a:extLst>
          </p:cNvPr>
          <p:cNvCxnSpPr>
            <a:cxnSpLocks/>
          </p:cNvCxnSpPr>
          <p:nvPr/>
        </p:nvCxnSpPr>
        <p:spPr>
          <a:xfrm flipV="1">
            <a:off x="2171700" y="2270760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16B50E9-56A4-FE4E-8F45-138F953E49E1}"/>
              </a:ext>
            </a:extLst>
          </p:cNvPr>
          <p:cNvCxnSpPr>
            <a:cxnSpLocks/>
          </p:cNvCxnSpPr>
          <p:nvPr/>
        </p:nvCxnSpPr>
        <p:spPr>
          <a:xfrm>
            <a:off x="2667000" y="2382078"/>
            <a:ext cx="838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2C462C-20C6-F94A-8F8D-46E2AEA52B09}"/>
              </a:ext>
            </a:extLst>
          </p:cNvPr>
          <p:cNvCxnSpPr>
            <a:cxnSpLocks/>
          </p:cNvCxnSpPr>
          <p:nvPr/>
        </p:nvCxnSpPr>
        <p:spPr>
          <a:xfrm flipV="1">
            <a:off x="2667000" y="2290638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F6415B8-454E-2B48-A6FD-2A528065F6F0}"/>
              </a:ext>
            </a:extLst>
          </p:cNvPr>
          <p:cNvCxnSpPr>
            <a:cxnSpLocks/>
          </p:cNvCxnSpPr>
          <p:nvPr/>
        </p:nvCxnSpPr>
        <p:spPr>
          <a:xfrm flipV="1">
            <a:off x="3505200" y="2290638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7743A7-C083-574F-AD55-224734D1473A}"/>
              </a:ext>
            </a:extLst>
          </p:cNvPr>
          <p:cNvCxnSpPr>
            <a:cxnSpLocks/>
          </p:cNvCxnSpPr>
          <p:nvPr/>
        </p:nvCxnSpPr>
        <p:spPr>
          <a:xfrm>
            <a:off x="1981200" y="3352800"/>
            <a:ext cx="838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7812E6-830F-CB46-808D-21F241044869}"/>
              </a:ext>
            </a:extLst>
          </p:cNvPr>
          <p:cNvCxnSpPr>
            <a:cxnSpLocks/>
          </p:cNvCxnSpPr>
          <p:nvPr/>
        </p:nvCxnSpPr>
        <p:spPr>
          <a:xfrm flipV="1">
            <a:off x="1981200" y="3261360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19D3F16-EAA2-E54E-A978-670DC18C992E}"/>
              </a:ext>
            </a:extLst>
          </p:cNvPr>
          <p:cNvCxnSpPr>
            <a:cxnSpLocks/>
          </p:cNvCxnSpPr>
          <p:nvPr/>
        </p:nvCxnSpPr>
        <p:spPr>
          <a:xfrm flipV="1">
            <a:off x="2819400" y="3261360"/>
            <a:ext cx="0" cy="914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3BEBD7-060B-694E-8C83-21A93DBADA50}"/>
              </a:ext>
            </a:extLst>
          </p:cNvPr>
          <p:cNvSpPr txBox="1"/>
          <p:nvPr/>
        </p:nvSpPr>
        <p:spPr>
          <a:xfrm>
            <a:off x="1345096" y="238180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0-10us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C755BC-287F-574D-BD35-AF46534ACC1F}"/>
              </a:ext>
            </a:extLst>
          </p:cNvPr>
          <p:cNvSpPr txBox="1"/>
          <p:nvPr/>
        </p:nvSpPr>
        <p:spPr>
          <a:xfrm>
            <a:off x="2590800" y="242361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11-20us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6C28AC-5032-9742-A265-CB757ECCBC82}"/>
              </a:ext>
            </a:extLst>
          </p:cNvPr>
          <p:cNvSpPr txBox="1"/>
          <p:nvPr/>
        </p:nvSpPr>
        <p:spPr>
          <a:xfrm>
            <a:off x="1905000" y="33603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21-30us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850E0-4DAA-8A4C-BA0D-96D82A115FC3}"/>
              </a:ext>
            </a:extLst>
          </p:cNvPr>
          <p:cNvSpPr txBox="1"/>
          <p:nvPr/>
        </p:nvSpPr>
        <p:spPr>
          <a:xfrm>
            <a:off x="2201107" y="2949457"/>
            <a:ext cx="5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+1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4DE326B-5A79-0C42-A7CA-B5B71BFD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34774"/>
              </p:ext>
            </p:extLst>
          </p:nvPr>
        </p:nvGraphicFramePr>
        <p:xfrm>
          <a:off x="5562600" y="2262203"/>
          <a:ext cx="9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429133008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63294857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553830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948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9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77400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4BA61C01-57CA-3E4C-9DFD-CE238E39A9E7}"/>
              </a:ext>
            </a:extLst>
          </p:cNvPr>
          <p:cNvSpPr txBox="1"/>
          <p:nvPr/>
        </p:nvSpPr>
        <p:spPr>
          <a:xfrm>
            <a:off x="5695943" y="3352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0-10us</a:t>
            </a:r>
          </a:p>
        </p:txBody>
      </p:sp>
      <p:graphicFrame>
        <p:nvGraphicFramePr>
          <p:cNvPr id="74" name="Table 12">
            <a:extLst>
              <a:ext uri="{FF2B5EF4-FFF2-40B4-BE49-F238E27FC236}">
                <a16:creationId xmlns:a16="http://schemas.microsoft.com/office/drawing/2014/main" id="{6D5FFFF2-507C-8647-885F-368EDB08E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5935"/>
              </p:ext>
            </p:extLst>
          </p:nvPr>
        </p:nvGraphicFramePr>
        <p:xfrm>
          <a:off x="7315200" y="2209800"/>
          <a:ext cx="9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429133008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63294857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553830484"/>
                    </a:ext>
                  </a:extLst>
                </a:gridCol>
              </a:tblGrid>
              <a:tr h="2762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9489"/>
                  </a:ext>
                </a:extLst>
              </a:tr>
              <a:tr h="2762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944"/>
                  </a:ext>
                </a:extLst>
              </a:tr>
              <a:tr h="2762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77400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380B4D2A-EABA-554B-B075-041ED9750B39}"/>
              </a:ext>
            </a:extLst>
          </p:cNvPr>
          <p:cNvSpPr txBox="1"/>
          <p:nvPr/>
        </p:nvSpPr>
        <p:spPr>
          <a:xfrm>
            <a:off x="7391400" y="3352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21-30us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5356E3-CC65-8A48-A319-D00AC4F6FA67}"/>
              </a:ext>
            </a:extLst>
          </p:cNvPr>
          <p:cNvSpPr txBox="1"/>
          <p:nvPr/>
        </p:nvSpPr>
        <p:spPr>
          <a:xfrm>
            <a:off x="6766891" y="263919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676250-FD83-6245-ADAC-81183388318B}"/>
              </a:ext>
            </a:extLst>
          </p:cNvPr>
          <p:cNvSpPr txBox="1"/>
          <p:nvPr/>
        </p:nvSpPr>
        <p:spPr>
          <a:xfrm>
            <a:off x="7010405" y="1776650"/>
            <a:ext cx="182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insert(</a:t>
            </a:r>
            <a:r>
              <a:rPr lang="en-US" b="1" dirty="0" err="1"/>
              <a:t>conn_id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58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10" grpId="0"/>
      <p:bldP spid="70" grpId="0"/>
      <p:bldP spid="71" grpId="0"/>
      <p:bldP spid="11" grpId="0"/>
      <p:bldP spid="73" grpId="0"/>
      <p:bldP spid="75" grpId="0"/>
      <p:bldP spid="77" grpId="0"/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8281" y="301979"/>
            <a:ext cx="5844778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Evaluation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90600" y="1455410"/>
            <a:ext cx="7581900" cy="3543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NetWarden prototype: 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Runs in Tofino Wedge 100BF-32X switch.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2500 LoC of P4 + 3000 LoC of </a:t>
            </a:r>
            <a:r>
              <a:rPr lang="en-US" sz="2000" dirty="0" err="1">
                <a:latin typeface="Tahoma"/>
                <a:cs typeface="Tahoma"/>
              </a:rPr>
              <a:t>C</a:t>
            </a:r>
            <a:r>
              <a:rPr lang="en-US" altLang="zh-CN" sz="2000" dirty="0" err="1">
                <a:latin typeface="Tahoma"/>
                <a:cs typeface="Tahoma"/>
              </a:rPr>
              <a:t>+Python</a:t>
            </a:r>
            <a:endParaRPr lang="en-US" sz="2000" dirty="0">
              <a:latin typeface="Tahoma"/>
              <a:cs typeface="Tahoma"/>
            </a:endParaRP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Threat model: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 </a:t>
            </a:r>
            <a:r>
              <a:rPr lang="en-US" altLang="zh-CN" sz="2000" dirty="0">
                <a:latin typeface="Tahoma"/>
                <a:cs typeface="Tahoma"/>
              </a:rPr>
              <a:t>compromised server + a trusted P4 switch running NetWarden</a:t>
            </a:r>
            <a:endParaRPr lang="en-US" sz="2000" dirty="0">
              <a:latin typeface="Tahoma"/>
              <a:cs typeface="Tahoma"/>
            </a:endParaRP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Leak a 2048-bit RSA key via covert channel.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Real world applications: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Apache servers, FTP servers, Nodejs servers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Baseline: 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</a:t>
            </a:r>
            <a:r>
              <a:rPr lang="en-US" altLang="zh-CN" sz="2000" dirty="0">
                <a:latin typeface="Tahoma"/>
                <a:cs typeface="Tahoma"/>
              </a:rPr>
              <a:t>o defense: No covert channel defenses are deployed.</a:t>
            </a:r>
            <a:endParaRPr lang="en-US" sz="2000" dirty="0">
              <a:latin typeface="Tahoma"/>
              <a:cs typeface="Tahoma"/>
            </a:endParaRP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Naïve defense: Covert channel defenses without performance preservation</a:t>
            </a:r>
          </a:p>
        </p:txBody>
      </p:sp>
    </p:spTree>
    <p:extLst>
      <p:ext uri="{BB962C8B-B14F-4D97-AF65-F5344CB8AC3E}">
        <p14:creationId xmlns:p14="http://schemas.microsoft.com/office/powerpoint/2010/main" val="1048514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5829" y="371134"/>
            <a:ext cx="8072342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Defense effectiveness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64980" y="5759931"/>
            <a:ext cx="7620000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  <a:sym typeface="Wingdings" pitchFamily="2" charset="2"/>
              </a:rPr>
              <a:t> Mitigates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covert channels effectively.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959439" y="1885951"/>
            <a:ext cx="1143857" cy="36386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125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06362" y="4695803"/>
            <a:ext cx="7315200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Naïve defense: </a:t>
            </a:r>
            <a:r>
              <a:rPr lang="en-US" altLang="zh-CN" sz="2400" dirty="0">
                <a:latin typeface="Tahoma"/>
                <a:cs typeface="Tahoma"/>
              </a:rPr>
              <a:t>renders decoding to a random guess.</a:t>
            </a:r>
            <a:endParaRPr lang="en-US" sz="2400" dirty="0">
              <a:latin typeface="Tahoma"/>
              <a:cs typeface="Tahoma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006362" y="5232999"/>
            <a:ext cx="7050009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NetWarden: very close</a:t>
            </a:r>
            <a:r>
              <a:rPr lang="en-US" altLang="zh-CN" sz="2400" dirty="0">
                <a:latin typeface="Tahoma"/>
                <a:cs typeface="Tahoma"/>
              </a:rPr>
              <a:t> to a random guess.</a:t>
            </a:r>
            <a:endParaRPr lang="en-US" sz="2400" dirty="0">
              <a:latin typeface="Tahoma"/>
              <a:cs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5789-80F5-43B7-B22B-4AA2EE806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0"/>
          <a:stretch/>
        </p:blipFill>
        <p:spPr>
          <a:xfrm>
            <a:off x="2442830" y="1770689"/>
            <a:ext cx="3712964" cy="284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71EC7-8CB9-4F91-94BE-9B3A14B36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2938" b="1024"/>
          <a:stretch/>
        </p:blipFill>
        <p:spPr>
          <a:xfrm>
            <a:off x="2468095" y="1771651"/>
            <a:ext cx="3589805" cy="2838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55D5A-E728-464F-999C-8E24D3070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3" r="2284" b="1838"/>
          <a:stretch/>
        </p:blipFill>
        <p:spPr>
          <a:xfrm>
            <a:off x="2493361" y="1770690"/>
            <a:ext cx="3589805" cy="28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59317" y="5879093"/>
            <a:ext cx="7596186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Mitigates channels with minimal performance loss.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59316" y="4815311"/>
            <a:ext cx="6757988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Naïve defense incurs</a:t>
            </a:r>
            <a:r>
              <a:rPr lang="en-US" altLang="zh-CN" sz="2400" dirty="0">
                <a:latin typeface="Tahoma"/>
                <a:cs typeface="Tahoma"/>
              </a:rPr>
              <a:t> 25% performance penalty</a:t>
            </a:r>
            <a:r>
              <a:rPr lang="en-US" sz="2400" dirty="0">
                <a:latin typeface="Tahoma"/>
                <a:cs typeface="Tahoma"/>
              </a:rPr>
              <a:t>.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9316" y="5378439"/>
            <a:ext cx="7596187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NetWarden only has 1% performance deviation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F7BA6-36EF-4FCA-9544-406EB092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86" y="1986694"/>
            <a:ext cx="4618137" cy="26708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4D892B-21EC-419E-B9CF-9849C0B7E99E}"/>
              </a:ext>
            </a:extLst>
          </p:cNvPr>
          <p:cNvSpPr txBox="1">
            <a:spLocks/>
          </p:cNvSpPr>
          <p:nvPr/>
        </p:nvSpPr>
        <p:spPr>
          <a:xfrm>
            <a:off x="1041392" y="375001"/>
            <a:ext cx="7061215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400" dirty="0">
                <a:latin typeface="Tahoma" pitchFamily="34" charset="0"/>
                <a:ea typeface="Tahoma" pitchFamily="34" charset="0"/>
                <a:cs typeface="Tahoma" pitchFamily="34" charset="0"/>
              </a:rPr>
              <a:t>Performance preservation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FAC983-D9B0-4C35-A8B8-510299BF2ADD}"/>
              </a:ext>
            </a:extLst>
          </p:cNvPr>
          <p:cNvGrpSpPr/>
          <p:nvPr/>
        </p:nvGrpSpPr>
        <p:grpSpPr>
          <a:xfrm>
            <a:off x="2173486" y="1974353"/>
            <a:ext cx="4618137" cy="2695776"/>
            <a:chOff x="2897981" y="1492346"/>
            <a:chExt cx="6157516" cy="3594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0CE787-288E-4960-9C84-1E7936C5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7981" y="1492346"/>
              <a:ext cx="6157516" cy="359436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5AB7BD-C8BE-43E9-88FB-7DC3F88E2FA9}"/>
                </a:ext>
              </a:extLst>
            </p:cNvPr>
            <p:cNvSpPr/>
            <p:nvPr/>
          </p:nvSpPr>
          <p:spPr>
            <a:xfrm>
              <a:off x="5669227" y="2910414"/>
              <a:ext cx="1933573" cy="89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342C15-6DB1-4D07-BD37-1C273663416A}"/>
                </a:ext>
              </a:extLst>
            </p:cNvPr>
            <p:cNvSpPr txBox="1"/>
            <p:nvPr/>
          </p:nvSpPr>
          <p:spPr>
            <a:xfrm>
              <a:off x="6375032" y="3145537"/>
              <a:ext cx="14280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 defense</a:t>
              </a:r>
            </a:p>
            <a:p>
              <a:r>
                <a:rPr lang="en-US" sz="1500" dirty="0"/>
                <a:t>Naive</a:t>
              </a: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8EB53BD8-A1ED-48B0-A189-E1F2DFB92EB6}"/>
              </a:ext>
            </a:extLst>
          </p:cNvPr>
          <p:cNvGrpSpPr/>
          <p:nvPr/>
        </p:nvGrpSpPr>
        <p:grpSpPr>
          <a:xfrm>
            <a:off x="2183373" y="1978708"/>
            <a:ext cx="4598363" cy="2686835"/>
            <a:chOff x="3216247" y="4201195"/>
            <a:chExt cx="6131151" cy="35824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D4F5F2-1360-404E-A6FB-AD21162BD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6247" y="4201195"/>
              <a:ext cx="6131151" cy="358244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8DB01-0D8E-413A-ADC8-AB07C436017B}"/>
                </a:ext>
              </a:extLst>
            </p:cNvPr>
            <p:cNvSpPr/>
            <p:nvPr/>
          </p:nvSpPr>
          <p:spPr>
            <a:xfrm>
              <a:off x="5990490" y="5610647"/>
              <a:ext cx="1933573" cy="89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F2397E-7397-47D1-B778-435ADC687E0E}"/>
                </a:ext>
              </a:extLst>
            </p:cNvPr>
            <p:cNvSpPr txBox="1"/>
            <p:nvPr/>
          </p:nvSpPr>
          <p:spPr>
            <a:xfrm>
              <a:off x="6676618" y="5509747"/>
              <a:ext cx="144860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 defense</a:t>
              </a:r>
            </a:p>
            <a:p>
              <a:r>
                <a:rPr lang="en-US" sz="1500" dirty="0"/>
                <a:t>NetWarden</a:t>
              </a:r>
            </a:p>
            <a:p>
              <a:r>
                <a:rPr lang="en-US" sz="1500" dirty="0"/>
                <a:t>Naive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9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838200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838200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838200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CD73C4-85CE-46A8-AC2E-6A6AF0C0E163}"/>
              </a:ext>
            </a:extLst>
          </p:cNvPr>
          <p:cNvSpPr txBox="1">
            <a:spLocks/>
          </p:cNvSpPr>
          <p:nvPr/>
        </p:nvSpPr>
        <p:spPr>
          <a:xfrm>
            <a:off x="505563" y="204787"/>
            <a:ext cx="8132873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400" dirty="0">
                <a:latin typeface="Tahoma" pitchFamily="34" charset="0"/>
                <a:ea typeface="Tahoma" pitchFamily="34" charset="0"/>
                <a:cs typeface="Tahoma" pitchFamily="34" charset="0"/>
              </a:rPr>
              <a:t>Other results</a:t>
            </a:r>
          </a:p>
        </p:txBody>
      </p:sp>
      <p:sp>
        <p:nvSpPr>
          <p:cNvPr id="2" name="AutoShape 2" descr="scalability-icon">
            <a:extLst>
              <a:ext uri="{FF2B5EF4-FFF2-40B4-BE49-F238E27FC236}">
                <a16:creationId xmlns:a16="http://schemas.microsoft.com/office/drawing/2014/main" id="{1119F0D6-9B5D-49B9-B140-1C96EA4FE4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6222" y="240524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630593B-8D06-4506-844D-BB345E9C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89" y="3163021"/>
            <a:ext cx="914172" cy="10517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3661823-37AA-431E-AAD3-B14A8486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908" y="3268204"/>
            <a:ext cx="1012634" cy="10126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B75D8F-D7C7-4419-A947-AB450C28AF71}"/>
              </a:ext>
            </a:extLst>
          </p:cNvPr>
          <p:cNvGrpSpPr/>
          <p:nvPr/>
        </p:nvGrpSpPr>
        <p:grpSpPr>
          <a:xfrm>
            <a:off x="5676982" y="1135809"/>
            <a:ext cx="1495207" cy="1269439"/>
            <a:chOff x="7849742" y="1516587"/>
            <a:chExt cx="1993609" cy="1692585"/>
          </a:xfrm>
        </p:grpSpPr>
        <p:pic>
          <p:nvPicPr>
            <p:cNvPr id="15" name="Picture 14" descr="A picture containing weapon, drawing&#10;&#10;Description automatically generated">
              <a:extLst>
                <a:ext uri="{FF2B5EF4-FFF2-40B4-BE49-F238E27FC236}">
                  <a16:creationId xmlns:a16="http://schemas.microsoft.com/office/drawing/2014/main" id="{720ECFF0-0F74-4BDA-94B8-171EA725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9742" y="1680300"/>
              <a:ext cx="1191766" cy="1019274"/>
            </a:xfrm>
            <a:prstGeom prst="rect">
              <a:avLst/>
            </a:prstGeom>
          </p:spPr>
        </p:pic>
        <p:pic>
          <p:nvPicPr>
            <p:cNvPr id="18" name="Picture 17" descr="A picture containing drawing, window, light&#10;&#10;Description automatically generated">
              <a:extLst>
                <a:ext uri="{FF2B5EF4-FFF2-40B4-BE49-F238E27FC236}">
                  <a16:creationId xmlns:a16="http://schemas.microsoft.com/office/drawing/2014/main" id="{F92A4786-1AA9-4636-AE58-21CA272E4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37" t="12624" r="17618" b="11483"/>
            <a:stretch/>
          </p:blipFill>
          <p:spPr>
            <a:xfrm>
              <a:off x="8557668" y="2189975"/>
              <a:ext cx="831896" cy="1019197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5A073196-7EC4-4145-83CB-EF96AA67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0011" y="1516587"/>
              <a:ext cx="1013340" cy="1166035"/>
            </a:xfrm>
            <a:prstGeom prst="rect">
              <a:avLst/>
            </a:prstGeom>
          </p:spPr>
        </p:pic>
      </p:grpSp>
      <p:pic>
        <p:nvPicPr>
          <p:cNvPr id="22" name="Picture 21" descr="A picture containing table&#10;&#10;Description automatically generated">
            <a:extLst>
              <a:ext uri="{FF2B5EF4-FFF2-40B4-BE49-F238E27FC236}">
                <a16:creationId xmlns:a16="http://schemas.microsoft.com/office/drawing/2014/main" id="{F839DF9F-E4D3-4622-BAA3-B0FB30DD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374" y="1317856"/>
            <a:ext cx="1057587" cy="1096469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08A47EB-3687-47D9-87AF-F7C2FC1040FC}"/>
              </a:ext>
            </a:extLst>
          </p:cNvPr>
          <p:cNvSpPr/>
          <p:nvPr/>
        </p:nvSpPr>
        <p:spPr>
          <a:xfrm>
            <a:off x="5488457" y="2550784"/>
            <a:ext cx="2062862" cy="431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TCP variants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0B8F43D-5DB2-4199-B1F0-6C33F576F4AF}"/>
              </a:ext>
            </a:extLst>
          </p:cNvPr>
          <p:cNvSpPr/>
          <p:nvPr/>
        </p:nvSpPr>
        <p:spPr>
          <a:xfrm>
            <a:off x="729091" y="2581158"/>
            <a:ext cx="2062862" cy="431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 scalability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E3C7-1DEF-488B-89D7-489421208BE4}"/>
              </a:ext>
            </a:extLst>
          </p:cNvPr>
          <p:cNvSpPr/>
          <p:nvPr/>
        </p:nvSpPr>
        <p:spPr>
          <a:xfrm>
            <a:off x="2977562" y="2446469"/>
            <a:ext cx="2062862" cy="431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 overhead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719EC3A-AC62-4621-A9A8-0DD5878044CE}"/>
              </a:ext>
            </a:extLst>
          </p:cNvPr>
          <p:cNvSpPr/>
          <p:nvPr/>
        </p:nvSpPr>
        <p:spPr>
          <a:xfrm>
            <a:off x="1571887" y="4280838"/>
            <a:ext cx="2593247" cy="431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Applications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B63EF07-57B7-48F1-A4F3-ADF682B33B42}"/>
              </a:ext>
            </a:extLst>
          </p:cNvPr>
          <p:cNvSpPr/>
          <p:nvPr/>
        </p:nvSpPr>
        <p:spPr>
          <a:xfrm>
            <a:off x="4380358" y="4336822"/>
            <a:ext cx="2593247" cy="4319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Self-defense techniques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D64357A4-159F-428A-9641-CBF153157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212287" y="1308779"/>
            <a:ext cx="1096469" cy="10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34</a:t>
            </a:fld>
            <a:endParaRPr lang="en-US" dirty="0"/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-304800" y="1013482"/>
            <a:ext cx="9753600" cy="470151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algn="l"/>
            <a:endParaRPr lang="en-US" sz="15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Programmable In-network Security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The switch as a defense platform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The network as a defense fleet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Securing the defenses</a:t>
            </a: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Future work</a:t>
            </a: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Summary</a:t>
            </a:r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7145" y="279947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  <a:endParaRPr lang="en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451824"/>
            <a:ext cx="304800" cy="412191"/>
          </a:xfrm>
          <a:prstGeom prst="rect">
            <a:avLst/>
          </a:prstGeom>
        </p:spPr>
      </p:pic>
      <p:pic>
        <p:nvPicPr>
          <p:cNvPr id="1026" name="Picture 2" descr="Image result for 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" y="2160472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BFA2D-CE4D-F340-A574-CA36F9934BB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797609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Motivation: Network-wide attacks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09600" y="4267200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Individual switches have local views, but global views and actions are needed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Example: 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Link-flooding attacks [USENIX Security’21]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Congest critical links to take down remote victim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Attackers can easily change traffic type, link target, ..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2" name="组合 223">
            <a:extLst>
              <a:ext uri="{FF2B5EF4-FFF2-40B4-BE49-F238E27FC236}">
                <a16:creationId xmlns:a16="http://schemas.microsoft.com/office/drawing/2014/main" id="{CEBEFB5F-B817-4C49-AE9D-A790420A30E5}"/>
              </a:ext>
            </a:extLst>
          </p:cNvPr>
          <p:cNvGrpSpPr/>
          <p:nvPr/>
        </p:nvGrpSpPr>
        <p:grpSpPr>
          <a:xfrm>
            <a:off x="2286000" y="1428858"/>
            <a:ext cx="4013443" cy="2405108"/>
            <a:chOff x="3964066" y="1256535"/>
            <a:chExt cx="4013443" cy="2405108"/>
          </a:xfrm>
        </p:grpSpPr>
        <p:sp>
          <p:nvSpPr>
            <p:cNvPr id="123" name="云形 286">
              <a:extLst>
                <a:ext uri="{FF2B5EF4-FFF2-40B4-BE49-F238E27FC236}">
                  <a16:creationId xmlns:a16="http://schemas.microsoft.com/office/drawing/2014/main" id="{AE89B15E-0B3B-A34D-9644-7D3569EEBDEF}"/>
                </a:ext>
              </a:extLst>
            </p:cNvPr>
            <p:cNvSpPr/>
            <p:nvPr/>
          </p:nvSpPr>
          <p:spPr>
            <a:xfrm rot="11106626">
              <a:off x="4643126" y="1256535"/>
              <a:ext cx="2765340" cy="2176117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组合 561">
              <a:extLst>
                <a:ext uri="{FF2B5EF4-FFF2-40B4-BE49-F238E27FC236}">
                  <a16:creationId xmlns:a16="http://schemas.microsoft.com/office/drawing/2014/main" id="{3543A4B4-BBBA-054B-84F8-DA9AE0B4A630}"/>
                </a:ext>
              </a:extLst>
            </p:cNvPr>
            <p:cNvGrpSpPr/>
            <p:nvPr/>
          </p:nvGrpSpPr>
          <p:grpSpPr>
            <a:xfrm>
              <a:off x="3964066" y="1437674"/>
              <a:ext cx="4013443" cy="2223969"/>
              <a:chOff x="3964066" y="1437674"/>
              <a:chExt cx="4013443" cy="2223969"/>
            </a:xfrm>
          </p:grpSpPr>
          <p:cxnSp>
            <p:nvCxnSpPr>
              <p:cNvPr id="125" name="直接连接符 284">
                <a:extLst>
                  <a:ext uri="{FF2B5EF4-FFF2-40B4-BE49-F238E27FC236}">
                    <a16:creationId xmlns:a16="http://schemas.microsoft.com/office/drawing/2014/main" id="{6E5F75CC-83D1-0E45-92DF-8446CAF77614}"/>
                  </a:ext>
                </a:extLst>
              </p:cNvPr>
              <p:cNvCxnSpPr>
                <a:endCxn id="174" idx="2"/>
              </p:cNvCxnSpPr>
              <p:nvPr/>
            </p:nvCxnSpPr>
            <p:spPr>
              <a:xfrm rot="306626" flipV="1">
                <a:off x="4392856" y="2058533"/>
                <a:ext cx="183095" cy="561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285">
                <a:extLst>
                  <a:ext uri="{FF2B5EF4-FFF2-40B4-BE49-F238E27FC236}">
                    <a16:creationId xmlns:a16="http://schemas.microsoft.com/office/drawing/2014/main" id="{70FACC17-4EA8-F34F-8D46-166BEFC1A0B2}"/>
                  </a:ext>
                </a:extLst>
              </p:cNvPr>
              <p:cNvCxnSpPr>
                <a:endCxn id="136" idx="3"/>
              </p:cNvCxnSpPr>
              <p:nvPr/>
            </p:nvCxnSpPr>
            <p:spPr>
              <a:xfrm rot="306626" flipV="1">
                <a:off x="5130433" y="3309116"/>
                <a:ext cx="166351" cy="2205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287">
                <a:extLst>
                  <a:ext uri="{FF2B5EF4-FFF2-40B4-BE49-F238E27FC236}">
                    <a16:creationId xmlns:a16="http://schemas.microsoft.com/office/drawing/2014/main" id="{20BF1261-C320-874A-9DF7-8D803817CB1F}"/>
                  </a:ext>
                </a:extLst>
              </p:cNvPr>
              <p:cNvCxnSpPr>
                <a:stCxn id="137" idx="5"/>
                <a:endCxn id="182" idx="1"/>
              </p:cNvCxnSpPr>
              <p:nvPr/>
            </p:nvCxnSpPr>
            <p:spPr>
              <a:xfrm>
                <a:off x="7199286" y="1902298"/>
                <a:ext cx="296570" cy="1004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288">
                <a:extLst>
                  <a:ext uri="{FF2B5EF4-FFF2-40B4-BE49-F238E27FC236}">
                    <a16:creationId xmlns:a16="http://schemas.microsoft.com/office/drawing/2014/main" id="{8608710D-9399-B245-99D8-7292B54D9CBA}"/>
                  </a:ext>
                </a:extLst>
              </p:cNvPr>
              <p:cNvCxnSpPr>
                <a:cxnSpLocks/>
                <a:stCxn id="164" idx="5"/>
                <a:endCxn id="148" idx="0"/>
              </p:cNvCxnSpPr>
              <p:nvPr/>
            </p:nvCxnSpPr>
            <p:spPr>
              <a:xfrm>
                <a:off x="7304796" y="2915482"/>
                <a:ext cx="124800" cy="59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289">
                <a:extLst>
                  <a:ext uri="{FF2B5EF4-FFF2-40B4-BE49-F238E27FC236}">
                    <a16:creationId xmlns:a16="http://schemas.microsoft.com/office/drawing/2014/main" id="{772B4F64-F1B9-4945-8805-B7E661BA99A0}"/>
                  </a:ext>
                </a:extLst>
              </p:cNvPr>
              <p:cNvCxnSpPr>
                <a:stCxn id="135" idx="5"/>
                <a:endCxn id="136" idx="2"/>
              </p:cNvCxnSpPr>
              <p:nvPr/>
            </p:nvCxnSpPr>
            <p:spPr>
              <a:xfrm rot="306626">
                <a:off x="4836220" y="2901297"/>
                <a:ext cx="449429" cy="28673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290">
                <a:extLst>
                  <a:ext uri="{FF2B5EF4-FFF2-40B4-BE49-F238E27FC236}">
                    <a16:creationId xmlns:a16="http://schemas.microsoft.com/office/drawing/2014/main" id="{CF797920-A8A4-5042-A2C9-7C9D5DF4B1D1}"/>
                  </a:ext>
                </a:extLst>
              </p:cNvPr>
              <p:cNvCxnSpPr>
                <a:cxnSpLocks/>
                <a:stCxn id="136" idx="7"/>
              </p:cNvCxnSpPr>
              <p:nvPr/>
            </p:nvCxnSpPr>
            <p:spPr>
              <a:xfrm rot="306626" flipV="1">
                <a:off x="5551371" y="2787360"/>
                <a:ext cx="277059" cy="35036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291">
                <a:extLst>
                  <a:ext uri="{FF2B5EF4-FFF2-40B4-BE49-F238E27FC236}">
                    <a16:creationId xmlns:a16="http://schemas.microsoft.com/office/drawing/2014/main" id="{CEF08655-B8BD-7242-8A23-4FB5B9433E9F}"/>
                  </a:ext>
                </a:extLst>
              </p:cNvPr>
              <p:cNvCxnSpPr>
                <a:cxnSpLocks/>
                <a:endCxn id="165" idx="3"/>
              </p:cNvCxnSpPr>
              <p:nvPr/>
            </p:nvCxnSpPr>
            <p:spPr>
              <a:xfrm rot="306626" flipV="1">
                <a:off x="6015492" y="2477729"/>
                <a:ext cx="650905" cy="215247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292">
                <a:extLst>
                  <a:ext uri="{FF2B5EF4-FFF2-40B4-BE49-F238E27FC236}">
                    <a16:creationId xmlns:a16="http://schemas.microsoft.com/office/drawing/2014/main" id="{651B4DAA-7C1E-2D4F-88E3-FD062489BBF9}"/>
                  </a:ext>
                </a:extLst>
              </p:cNvPr>
              <p:cNvCxnSpPr>
                <a:stCxn id="165" idx="0"/>
              </p:cNvCxnSpPr>
              <p:nvPr/>
            </p:nvCxnSpPr>
            <p:spPr>
              <a:xfrm rot="306626" flipV="1">
                <a:off x="6818781" y="1926512"/>
                <a:ext cx="210339" cy="34365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293">
                <a:extLst>
                  <a:ext uri="{FF2B5EF4-FFF2-40B4-BE49-F238E27FC236}">
                    <a16:creationId xmlns:a16="http://schemas.microsoft.com/office/drawing/2014/main" id="{E2AA04B5-F071-424F-9B9E-326F2C9F131C}"/>
                  </a:ext>
                </a:extLst>
              </p:cNvPr>
              <p:cNvCxnSpPr>
                <a:stCxn id="165" idx="5"/>
                <a:endCxn id="164" idx="1"/>
              </p:cNvCxnSpPr>
              <p:nvPr/>
            </p:nvCxnSpPr>
            <p:spPr>
              <a:xfrm rot="306626">
                <a:off x="6880629" y="2536446"/>
                <a:ext cx="237234" cy="137215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294">
                <a:extLst>
                  <a:ext uri="{FF2B5EF4-FFF2-40B4-BE49-F238E27FC236}">
                    <a16:creationId xmlns:a16="http://schemas.microsoft.com/office/drawing/2014/main" id="{635F6976-2C8A-A642-B9D1-68E74C64124B}"/>
                  </a:ext>
                </a:extLst>
              </p:cNvPr>
              <p:cNvCxnSpPr>
                <a:cxnSpLocks/>
                <a:stCxn id="174" idx="6"/>
              </p:cNvCxnSpPr>
              <p:nvPr/>
            </p:nvCxnSpPr>
            <p:spPr>
              <a:xfrm rot="306626">
                <a:off x="4856104" y="2131635"/>
                <a:ext cx="873081" cy="46708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椭圆 296">
                <a:extLst>
                  <a:ext uri="{FF2B5EF4-FFF2-40B4-BE49-F238E27FC236}">
                    <a16:creationId xmlns:a16="http://schemas.microsoft.com/office/drawing/2014/main" id="{638B26E2-1ED6-AC4E-AE5C-73A03E268596}"/>
                  </a:ext>
                </a:extLst>
              </p:cNvPr>
              <p:cNvSpPr/>
              <p:nvPr/>
            </p:nvSpPr>
            <p:spPr>
              <a:xfrm rot="306626">
                <a:off x="4602249" y="2615211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297">
                <a:extLst>
                  <a:ext uri="{FF2B5EF4-FFF2-40B4-BE49-F238E27FC236}">
                    <a16:creationId xmlns:a16="http://schemas.microsoft.com/office/drawing/2014/main" id="{91FF4358-8B09-B740-A1C3-1C3642FAA7CD}"/>
                  </a:ext>
                </a:extLst>
              </p:cNvPr>
              <p:cNvSpPr/>
              <p:nvPr/>
            </p:nvSpPr>
            <p:spPr>
              <a:xfrm rot="306626">
                <a:off x="5271389" y="3070920"/>
                <a:ext cx="299814" cy="29981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301">
                <a:extLst>
                  <a:ext uri="{FF2B5EF4-FFF2-40B4-BE49-F238E27FC236}">
                    <a16:creationId xmlns:a16="http://schemas.microsoft.com/office/drawing/2014/main" id="{6C5B09EB-7096-2344-8B51-DE1EE222A521}"/>
                  </a:ext>
                </a:extLst>
              </p:cNvPr>
              <p:cNvSpPr/>
              <p:nvPr/>
            </p:nvSpPr>
            <p:spPr>
              <a:xfrm rot="306626">
                <a:off x="6951652" y="1635658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直接连接符 303">
                <a:extLst>
                  <a:ext uri="{FF2B5EF4-FFF2-40B4-BE49-F238E27FC236}">
                    <a16:creationId xmlns:a16="http://schemas.microsoft.com/office/drawing/2014/main" id="{A3998714-9196-BF4B-9B28-DA617DF72A2C}"/>
                  </a:ext>
                </a:extLst>
              </p:cNvPr>
              <p:cNvCxnSpPr>
                <a:stCxn id="173" idx="6"/>
                <a:endCxn id="165" idx="1"/>
              </p:cNvCxnSpPr>
              <p:nvPr/>
            </p:nvCxnSpPr>
            <p:spPr>
              <a:xfrm>
                <a:off x="5845010" y="1998971"/>
                <a:ext cx="848686" cy="295654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304">
                <a:extLst>
                  <a:ext uri="{FF2B5EF4-FFF2-40B4-BE49-F238E27FC236}">
                    <a16:creationId xmlns:a16="http://schemas.microsoft.com/office/drawing/2014/main" id="{F8A0618E-A406-3F4E-AF1A-580FC262E51E}"/>
                  </a:ext>
                </a:extLst>
              </p:cNvPr>
              <p:cNvCxnSpPr>
                <a:cxnSpLocks/>
                <a:stCxn id="173" idx="4"/>
              </p:cNvCxnSpPr>
              <p:nvPr/>
            </p:nvCxnSpPr>
            <p:spPr>
              <a:xfrm>
                <a:off x="5681295" y="2135808"/>
                <a:ext cx="189067" cy="3640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椭圆 305">
                <a:extLst>
                  <a:ext uri="{FF2B5EF4-FFF2-40B4-BE49-F238E27FC236}">
                    <a16:creationId xmlns:a16="http://schemas.microsoft.com/office/drawing/2014/main" id="{962F199D-854A-8444-8AE2-530EF6B35B7A}"/>
                  </a:ext>
                </a:extLst>
              </p:cNvPr>
              <p:cNvSpPr/>
              <p:nvPr/>
            </p:nvSpPr>
            <p:spPr>
              <a:xfrm rot="306626">
                <a:off x="6483496" y="2902816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直接连接符 306">
                <a:extLst>
                  <a:ext uri="{FF2B5EF4-FFF2-40B4-BE49-F238E27FC236}">
                    <a16:creationId xmlns:a16="http://schemas.microsoft.com/office/drawing/2014/main" id="{756B57F4-A29D-F848-A46F-D85409A3AA66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 rot="306626">
                <a:off x="5942515" y="2790052"/>
                <a:ext cx="552746" cy="22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307">
                <a:extLst>
                  <a:ext uri="{FF2B5EF4-FFF2-40B4-BE49-F238E27FC236}">
                    <a16:creationId xmlns:a16="http://schemas.microsoft.com/office/drawing/2014/main" id="{373BA508-013D-964C-BF33-9A6BF66E3122}"/>
                  </a:ext>
                </a:extLst>
              </p:cNvPr>
              <p:cNvCxnSpPr>
                <a:stCxn id="140" idx="6"/>
                <a:endCxn id="164" idx="3"/>
              </p:cNvCxnSpPr>
              <p:nvPr/>
            </p:nvCxnSpPr>
            <p:spPr>
              <a:xfrm rot="306626" flipV="1">
                <a:off x="6792860" y="2883114"/>
                <a:ext cx="291202" cy="1973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8" descr="MCj04326230000[1]">
                <a:extLst>
                  <a:ext uri="{FF2B5EF4-FFF2-40B4-BE49-F238E27FC236}">
                    <a16:creationId xmlns:a16="http://schemas.microsoft.com/office/drawing/2014/main" id="{CA5C4AB6-3DFC-3541-9EDF-7FF7170E6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306626">
                <a:off x="4790425" y="3187996"/>
                <a:ext cx="449680" cy="449681"/>
              </a:xfrm>
              <a:prstGeom prst="rect">
                <a:avLst/>
              </a:prstGeom>
              <a:noFill/>
            </p:spPr>
          </p:pic>
          <p:sp>
            <p:nvSpPr>
              <p:cNvPr id="144" name="椭圆 311">
                <a:extLst>
                  <a:ext uri="{FF2B5EF4-FFF2-40B4-BE49-F238E27FC236}">
                    <a16:creationId xmlns:a16="http://schemas.microsoft.com/office/drawing/2014/main" id="{78CB0223-EA7F-EA4B-9830-A1F827360322}"/>
                  </a:ext>
                </a:extLst>
              </p:cNvPr>
              <p:cNvSpPr/>
              <p:nvPr/>
            </p:nvSpPr>
            <p:spPr>
              <a:xfrm rot="306626">
                <a:off x="6033173" y="1437674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直接连接符 312">
                <a:extLst>
                  <a:ext uri="{FF2B5EF4-FFF2-40B4-BE49-F238E27FC236}">
                    <a16:creationId xmlns:a16="http://schemas.microsoft.com/office/drawing/2014/main" id="{73CC5D3C-EC80-9C42-BAE8-71BAE3B72E57}"/>
                  </a:ext>
                </a:extLst>
              </p:cNvPr>
              <p:cNvCxnSpPr>
                <a:stCxn id="173" idx="7"/>
                <a:endCxn id="144" idx="3"/>
              </p:cNvCxnSpPr>
              <p:nvPr/>
            </p:nvCxnSpPr>
            <p:spPr>
              <a:xfrm flipV="1">
                <a:off x="5810498" y="1685308"/>
                <a:ext cx="257787" cy="2034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313">
                <a:extLst>
                  <a:ext uri="{FF2B5EF4-FFF2-40B4-BE49-F238E27FC236}">
                    <a16:creationId xmlns:a16="http://schemas.microsoft.com/office/drawing/2014/main" id="{CA8A1211-DC9F-8F47-82C0-946D5E7A52B1}"/>
                  </a:ext>
                </a:extLst>
              </p:cNvPr>
              <p:cNvCxnSpPr>
                <a:stCxn id="144" idx="6"/>
                <a:endCxn id="137" idx="2"/>
              </p:cNvCxnSpPr>
              <p:nvPr/>
            </p:nvCxnSpPr>
            <p:spPr>
              <a:xfrm rot="306626">
                <a:off x="6327933" y="1629851"/>
                <a:ext cx="630711" cy="1153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8" descr="MCj04326230000[1]">
                <a:extLst>
                  <a:ext uri="{FF2B5EF4-FFF2-40B4-BE49-F238E27FC236}">
                    <a16:creationId xmlns:a16="http://schemas.microsoft.com/office/drawing/2014/main" id="{899A213F-9DE3-B942-9C43-7FD97D1E5B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306626">
                <a:off x="4079784" y="1657565"/>
                <a:ext cx="449680" cy="449681"/>
              </a:xfrm>
              <a:prstGeom prst="rect">
                <a:avLst/>
              </a:prstGeom>
              <a:noFill/>
            </p:spPr>
          </p:pic>
          <p:pic>
            <p:nvPicPr>
              <p:cNvPr id="148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BCF5C7A0-E9C8-DA4D-A2B9-591188D0C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60049">
                <a:off x="7199839" y="2975399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149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902E5619-293C-1E41-B827-A63F3B2BAE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60049">
                <a:off x="7227850" y="3097391"/>
                <a:ext cx="451626" cy="451626"/>
              </a:xfrm>
              <a:prstGeom prst="rect">
                <a:avLst/>
              </a:prstGeom>
              <a:noFill/>
            </p:spPr>
          </p:pic>
          <p:grpSp>
            <p:nvGrpSpPr>
              <p:cNvPr id="150" name="组合 556">
                <a:extLst>
                  <a:ext uri="{FF2B5EF4-FFF2-40B4-BE49-F238E27FC236}">
                    <a16:creationId xmlns:a16="http://schemas.microsoft.com/office/drawing/2014/main" id="{3D0CF132-A045-9544-B13F-3F14AAB64CC0}"/>
                  </a:ext>
                </a:extLst>
              </p:cNvPr>
              <p:cNvGrpSpPr/>
              <p:nvPr/>
            </p:nvGrpSpPr>
            <p:grpSpPr>
              <a:xfrm rot="21357378">
                <a:off x="7463189" y="1625353"/>
                <a:ext cx="514320" cy="756019"/>
                <a:chOff x="7463189" y="1625353"/>
                <a:chExt cx="514320" cy="756019"/>
              </a:xfrm>
            </p:grpSpPr>
            <p:pic>
              <p:nvPicPr>
                <p:cNvPr id="181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EF1ADBEE-F485-3E4C-94DB-3CC8880933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6626">
                  <a:off x="7463189" y="1625353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2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C522CAEA-484A-AE45-BE71-AE06B9A115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6626">
                  <a:off x="7495558" y="1781256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3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7A4C04F6-F50B-8845-BB20-FFD6DB3C31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306626">
                  <a:off x="7525883" y="1929746"/>
                  <a:ext cx="451626" cy="45162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1" name="椭圆 320">
                <a:extLst>
                  <a:ext uri="{FF2B5EF4-FFF2-40B4-BE49-F238E27FC236}">
                    <a16:creationId xmlns:a16="http://schemas.microsoft.com/office/drawing/2014/main" id="{669C32D1-CDBD-4E46-AB23-AB90AD041931}"/>
                  </a:ext>
                </a:extLst>
              </p:cNvPr>
              <p:cNvSpPr/>
              <p:nvPr/>
            </p:nvSpPr>
            <p:spPr>
              <a:xfrm rot="19495250">
                <a:off x="5097245" y="1751345"/>
                <a:ext cx="314861" cy="552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2" name="直接连接符 321">
                <a:extLst>
                  <a:ext uri="{FF2B5EF4-FFF2-40B4-BE49-F238E27FC236}">
                    <a16:creationId xmlns:a16="http://schemas.microsoft.com/office/drawing/2014/main" id="{E1970864-35A4-2547-9F5E-BD038AD2ECFD}"/>
                  </a:ext>
                </a:extLst>
              </p:cNvPr>
              <p:cNvCxnSpPr>
                <a:stCxn id="174" idx="7"/>
                <a:endCxn id="173" idx="2"/>
              </p:cNvCxnSpPr>
              <p:nvPr/>
            </p:nvCxnSpPr>
            <p:spPr>
              <a:xfrm flipV="1">
                <a:off x="4844130" y="1972093"/>
                <a:ext cx="700328" cy="11388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椭圆 322">
                <a:extLst>
                  <a:ext uri="{FF2B5EF4-FFF2-40B4-BE49-F238E27FC236}">
                    <a16:creationId xmlns:a16="http://schemas.microsoft.com/office/drawing/2014/main" id="{91DDD8AB-F881-6249-9F43-3B2B77C22C2B}"/>
                  </a:ext>
                </a:extLst>
              </p:cNvPr>
              <p:cNvSpPr/>
              <p:nvPr/>
            </p:nvSpPr>
            <p:spPr>
              <a:xfrm rot="5399961">
                <a:off x="4745310" y="2295199"/>
                <a:ext cx="314861" cy="34362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4" name="直接连接符 323">
                <a:extLst>
                  <a:ext uri="{FF2B5EF4-FFF2-40B4-BE49-F238E27FC236}">
                    <a16:creationId xmlns:a16="http://schemas.microsoft.com/office/drawing/2014/main" id="{885B429C-59EE-0343-AC8F-FE1033AFA525}"/>
                  </a:ext>
                </a:extLst>
              </p:cNvPr>
              <p:cNvCxnSpPr>
                <a:stCxn id="174" idx="4"/>
                <a:endCxn id="135" idx="0"/>
              </p:cNvCxnSpPr>
              <p:nvPr/>
            </p:nvCxnSpPr>
            <p:spPr>
              <a:xfrm rot="306626">
                <a:off x="4697869" y="2233581"/>
                <a:ext cx="85753" cy="3791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331">
                <a:extLst>
                  <a:ext uri="{FF2B5EF4-FFF2-40B4-BE49-F238E27FC236}">
                    <a16:creationId xmlns:a16="http://schemas.microsoft.com/office/drawing/2014/main" id="{55298141-3DD3-3A4F-9342-2E4C888FB1F7}"/>
                  </a:ext>
                </a:extLst>
              </p:cNvPr>
              <p:cNvCxnSpPr/>
              <p:nvPr/>
            </p:nvCxnSpPr>
            <p:spPr>
              <a:xfrm rot="306626" flipV="1">
                <a:off x="5503120" y="2818466"/>
                <a:ext cx="277059" cy="350367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101" descr="MCj03491210000[1]">
                <a:extLst>
                  <a:ext uri="{FF2B5EF4-FFF2-40B4-BE49-F238E27FC236}">
                    <a16:creationId xmlns:a16="http://schemas.microsoft.com/office/drawing/2014/main" id="{BB38DBF6-3C6F-7E44-BF85-4CCD8026D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306626">
                <a:off x="4104557" y="2411474"/>
                <a:ext cx="629346" cy="572488"/>
              </a:xfrm>
              <a:prstGeom prst="rect">
                <a:avLst/>
              </a:prstGeom>
              <a:noFill/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157" name="Picture 101" descr="MCj03491210000[1]">
                <a:extLst>
                  <a:ext uri="{FF2B5EF4-FFF2-40B4-BE49-F238E27FC236}">
                    <a16:creationId xmlns:a16="http://schemas.microsoft.com/office/drawing/2014/main" id="{6838D463-7F9C-9343-87E8-4D57937D92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306626">
                <a:off x="4403597" y="3042582"/>
                <a:ext cx="629346" cy="572488"/>
              </a:xfrm>
              <a:prstGeom prst="rect">
                <a:avLst/>
              </a:prstGeom>
              <a:noFill/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pic>
            <p:nvPicPr>
              <p:cNvPr id="158" name="Picture 101" descr="MCj03491210000[1]">
                <a:extLst>
                  <a:ext uri="{FF2B5EF4-FFF2-40B4-BE49-F238E27FC236}">
                    <a16:creationId xmlns:a16="http://schemas.microsoft.com/office/drawing/2014/main" id="{ED78C219-FDE9-4F45-B6E5-5E371924A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306626">
                <a:off x="3964066" y="1908451"/>
                <a:ext cx="629346" cy="572488"/>
              </a:xfrm>
              <a:prstGeom prst="rect">
                <a:avLst/>
              </a:prstGeom>
              <a:noFill/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  <p:cxnSp>
            <p:nvCxnSpPr>
              <p:cNvPr id="159" name="直接连接符 332">
                <a:extLst>
                  <a:ext uri="{FF2B5EF4-FFF2-40B4-BE49-F238E27FC236}">
                    <a16:creationId xmlns:a16="http://schemas.microsoft.com/office/drawing/2014/main" id="{107FB32C-59A5-B34F-8500-55CBD00FECAC}"/>
                  </a:ext>
                </a:extLst>
              </p:cNvPr>
              <p:cNvCxnSpPr/>
              <p:nvPr/>
            </p:nvCxnSpPr>
            <p:spPr>
              <a:xfrm rot="306626">
                <a:off x="4843920" y="2142032"/>
                <a:ext cx="873081" cy="467088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333">
                <a:extLst>
                  <a:ext uri="{FF2B5EF4-FFF2-40B4-BE49-F238E27FC236}">
                    <a16:creationId xmlns:a16="http://schemas.microsoft.com/office/drawing/2014/main" id="{E3353BCB-8414-B64D-A6E3-FA90439599AF}"/>
                  </a:ext>
                </a:extLst>
              </p:cNvPr>
              <p:cNvCxnSpPr/>
              <p:nvPr/>
            </p:nvCxnSpPr>
            <p:spPr>
              <a:xfrm rot="306626" flipV="1">
                <a:off x="6001320" y="2460550"/>
                <a:ext cx="650905" cy="215247"/>
              </a:xfrm>
              <a:prstGeom prst="line">
                <a:avLst/>
              </a:prstGeom>
              <a:ln w="1016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338">
                <a:extLst>
                  <a:ext uri="{FF2B5EF4-FFF2-40B4-BE49-F238E27FC236}">
                    <a16:creationId xmlns:a16="http://schemas.microsoft.com/office/drawing/2014/main" id="{9E3F18C5-5BCE-4E42-9CBD-99E2FF9EF2CA}"/>
                  </a:ext>
                </a:extLst>
              </p:cNvPr>
              <p:cNvCxnSpPr/>
              <p:nvPr/>
            </p:nvCxnSpPr>
            <p:spPr>
              <a:xfrm rot="306626" flipV="1">
                <a:off x="6824588" y="1938697"/>
                <a:ext cx="210339" cy="343652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339">
                <a:extLst>
                  <a:ext uri="{FF2B5EF4-FFF2-40B4-BE49-F238E27FC236}">
                    <a16:creationId xmlns:a16="http://schemas.microsoft.com/office/drawing/2014/main" id="{6F102D6E-9C29-7B4E-BC81-B1D9901DA6BC}"/>
                  </a:ext>
                </a:extLst>
              </p:cNvPr>
              <p:cNvCxnSpPr/>
              <p:nvPr/>
            </p:nvCxnSpPr>
            <p:spPr>
              <a:xfrm rot="306626">
                <a:off x="6891540" y="2508768"/>
                <a:ext cx="237234" cy="137215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椭圆 302">
                <a:extLst>
                  <a:ext uri="{FF2B5EF4-FFF2-40B4-BE49-F238E27FC236}">
                    <a16:creationId xmlns:a16="http://schemas.microsoft.com/office/drawing/2014/main" id="{B03A6FB2-9F21-4043-AE90-1B81F59F1799}"/>
                  </a:ext>
                </a:extLst>
              </p:cNvPr>
              <p:cNvSpPr/>
              <p:nvPr/>
            </p:nvSpPr>
            <p:spPr>
              <a:xfrm rot="306626">
                <a:off x="7057162" y="2648842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椭圆 300">
                <a:extLst>
                  <a:ext uri="{FF2B5EF4-FFF2-40B4-BE49-F238E27FC236}">
                    <a16:creationId xmlns:a16="http://schemas.microsoft.com/office/drawing/2014/main" id="{38994995-EC56-C24A-90E6-25F1B11BEDB9}"/>
                  </a:ext>
                </a:extLst>
              </p:cNvPr>
              <p:cNvSpPr/>
              <p:nvPr/>
            </p:nvSpPr>
            <p:spPr>
              <a:xfrm rot="306626">
                <a:off x="6639578" y="2259513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2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965F2BBE-6C0F-0643-AA46-5A6B8939CC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60049">
                <a:off x="7270154" y="3210017"/>
                <a:ext cx="451626" cy="451626"/>
              </a:xfrm>
              <a:prstGeom prst="rect">
                <a:avLst/>
              </a:prstGeom>
              <a:noFill/>
            </p:spPr>
          </p:pic>
          <p:sp>
            <p:nvSpPr>
              <p:cNvPr id="173" name="椭圆 299">
                <a:extLst>
                  <a:ext uri="{FF2B5EF4-FFF2-40B4-BE49-F238E27FC236}">
                    <a16:creationId xmlns:a16="http://schemas.microsoft.com/office/drawing/2014/main" id="{EAF51E1A-B303-BE40-AFF8-2017740707DF}"/>
                  </a:ext>
                </a:extLst>
              </p:cNvPr>
              <p:cNvSpPr/>
              <p:nvPr/>
            </p:nvSpPr>
            <p:spPr>
              <a:xfrm rot="306626">
                <a:off x="5543858" y="1834656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椭圆 295">
                <a:extLst>
                  <a:ext uri="{FF2B5EF4-FFF2-40B4-BE49-F238E27FC236}">
                    <a16:creationId xmlns:a16="http://schemas.microsoft.com/office/drawing/2014/main" id="{750AE3BB-8B23-934F-A595-6CD35D5973FB}"/>
                  </a:ext>
                </a:extLst>
              </p:cNvPr>
              <p:cNvSpPr/>
              <p:nvPr/>
            </p:nvSpPr>
            <p:spPr>
              <a:xfrm rot="306626">
                <a:off x="4577490" y="1929363"/>
                <a:ext cx="301752" cy="30175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4" name="椭圆 797">
            <a:extLst>
              <a:ext uri="{FF2B5EF4-FFF2-40B4-BE49-F238E27FC236}">
                <a16:creationId xmlns:a16="http://schemas.microsoft.com/office/drawing/2014/main" id="{7C762AC0-2A74-404A-BCAD-CED0B231F4F9}"/>
              </a:ext>
            </a:extLst>
          </p:cNvPr>
          <p:cNvSpPr/>
          <p:nvPr/>
        </p:nvSpPr>
        <p:spPr>
          <a:xfrm rot="306626">
            <a:off x="3482004" y="1429294"/>
            <a:ext cx="301752" cy="3017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直接连接符 798">
            <a:extLst>
              <a:ext uri="{FF2B5EF4-FFF2-40B4-BE49-F238E27FC236}">
                <a16:creationId xmlns:a16="http://schemas.microsoft.com/office/drawing/2014/main" id="{81E835C0-6A85-9D48-A527-C123F7C2E17E}"/>
              </a:ext>
            </a:extLst>
          </p:cNvPr>
          <p:cNvCxnSpPr>
            <a:stCxn id="184" idx="5"/>
          </p:cNvCxnSpPr>
          <p:nvPr/>
        </p:nvCxnSpPr>
        <p:spPr>
          <a:xfrm>
            <a:off x="3729638" y="1695934"/>
            <a:ext cx="206314" cy="346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333">
            <a:extLst>
              <a:ext uri="{FF2B5EF4-FFF2-40B4-BE49-F238E27FC236}">
                <a16:creationId xmlns:a16="http://schemas.microsoft.com/office/drawing/2014/main" id="{87047DB6-316C-8649-BBEB-10DBEC089E6F}"/>
              </a:ext>
            </a:extLst>
          </p:cNvPr>
          <p:cNvCxnSpPr>
            <a:cxnSpLocks/>
            <a:stCxn id="173" idx="6"/>
            <a:endCxn id="165" idx="1"/>
          </p:cNvCxnSpPr>
          <p:nvPr/>
        </p:nvCxnSpPr>
        <p:spPr>
          <a:xfrm>
            <a:off x="4166944" y="2171294"/>
            <a:ext cx="848686" cy="295654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图片 513">
            <a:extLst>
              <a:ext uri="{FF2B5EF4-FFF2-40B4-BE49-F238E27FC236}">
                <a16:creationId xmlns:a16="http://schemas.microsoft.com/office/drawing/2014/main" id="{70200F68-18FB-A84B-A3B8-D128DCD29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4675792" y="2795808"/>
            <a:ext cx="230446" cy="230446"/>
          </a:xfrm>
          <a:prstGeom prst="rect">
            <a:avLst/>
          </a:prstGeom>
        </p:spPr>
      </p:pic>
      <p:pic>
        <p:nvPicPr>
          <p:cNvPr id="189" name="图片 513">
            <a:extLst>
              <a:ext uri="{FF2B5EF4-FFF2-40B4-BE49-F238E27FC236}">
                <a16:creationId xmlns:a16="http://schemas.microsoft.com/office/drawing/2014/main" id="{EA4BB6E9-1AB2-4346-88BD-1C94DB122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V="1">
            <a:off x="4565843" y="2038892"/>
            <a:ext cx="230446" cy="230446"/>
          </a:xfrm>
          <a:prstGeom prst="rect">
            <a:avLst/>
          </a:prstGeom>
        </p:spPr>
      </p:pic>
      <p:sp>
        <p:nvSpPr>
          <p:cNvPr id="190" name="椭圆 299">
            <a:extLst>
              <a:ext uri="{FF2B5EF4-FFF2-40B4-BE49-F238E27FC236}">
                <a16:creationId xmlns:a16="http://schemas.microsoft.com/office/drawing/2014/main" id="{3BF5267D-4F99-4647-9767-B509084BE773}"/>
              </a:ext>
            </a:extLst>
          </p:cNvPr>
          <p:cNvSpPr/>
          <p:nvPr/>
        </p:nvSpPr>
        <p:spPr>
          <a:xfrm rot="306626">
            <a:off x="4038126" y="2697402"/>
            <a:ext cx="301752" cy="3017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1C086-974F-2344-858A-09FFBC9C707D}"/>
              </a:ext>
            </a:extLst>
          </p:cNvPr>
          <p:cNvSpPr txBox="1"/>
          <p:nvPr/>
        </p:nvSpPr>
        <p:spPr>
          <a:xfrm>
            <a:off x="5053573" y="3722168"/>
            <a:ext cx="206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Decoy servers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245778B-75C8-5849-BDEA-B50C7E6B78E9}"/>
              </a:ext>
            </a:extLst>
          </p:cNvPr>
          <p:cNvSpPr txBox="1"/>
          <p:nvPr/>
        </p:nvSpPr>
        <p:spPr>
          <a:xfrm>
            <a:off x="5386641" y="1398473"/>
            <a:ext cx="206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Decoy servers</a:t>
            </a:r>
          </a:p>
        </p:txBody>
      </p:sp>
      <p:pic>
        <p:nvPicPr>
          <p:cNvPr id="192" name="Picture 4" descr="C:\Users\Andreas\AppData\Local\Microsoft\Windows\Temporary Internet Files\Content.IE5\5SRU2U8C\MC900434874[1].png">
            <a:extLst>
              <a:ext uri="{FF2B5EF4-FFF2-40B4-BE49-F238E27FC236}">
                <a16:creationId xmlns:a16="http://schemas.microsoft.com/office/drawing/2014/main" id="{FC44480D-BAD2-D044-AE12-7F5A876D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60490" y="2286497"/>
            <a:ext cx="711236" cy="711236"/>
          </a:xfrm>
          <a:prstGeom prst="rect">
            <a:avLst/>
          </a:prstGeom>
          <a:noFill/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4B6A1FE2-1648-9441-BC53-D3EAD0DF73A3}"/>
              </a:ext>
            </a:extLst>
          </p:cNvPr>
          <p:cNvSpPr txBox="1"/>
          <p:nvPr/>
        </p:nvSpPr>
        <p:spPr>
          <a:xfrm>
            <a:off x="6242370" y="2936643"/>
            <a:ext cx="157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Actual victim</a:t>
            </a:r>
          </a:p>
        </p:txBody>
      </p:sp>
      <p:cxnSp>
        <p:nvCxnSpPr>
          <p:cNvPr id="194" name="直接连接符 313">
            <a:extLst>
              <a:ext uri="{FF2B5EF4-FFF2-40B4-BE49-F238E27FC236}">
                <a16:creationId xmlns:a16="http://schemas.microsoft.com/office/drawing/2014/main" id="{9A0422EF-5324-3246-9FE6-579FC69ED997}"/>
              </a:ext>
            </a:extLst>
          </p:cNvPr>
          <p:cNvCxnSpPr>
            <a:cxnSpLocks/>
          </p:cNvCxnSpPr>
          <p:nvPr/>
        </p:nvCxnSpPr>
        <p:spPr>
          <a:xfrm>
            <a:off x="5266055" y="2572734"/>
            <a:ext cx="1085213" cy="2592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Image result for google logo">
            <a:extLst>
              <a:ext uri="{FF2B5EF4-FFF2-40B4-BE49-F238E27FC236}">
                <a16:creationId xmlns:a16="http://schemas.microsoft.com/office/drawing/2014/main" id="{0EA12134-DB50-6344-BF2A-A7C6BB26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37" y="1945696"/>
            <a:ext cx="592931" cy="1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Image result for facebook logo">
            <a:extLst>
              <a:ext uri="{FF2B5EF4-FFF2-40B4-BE49-F238E27FC236}">
                <a16:creationId xmlns:a16="http://schemas.microsoft.com/office/drawing/2014/main" id="{5FB9D592-1C55-3443-B451-8D2194FA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33" y="3459237"/>
            <a:ext cx="457200" cy="2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5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 of the art: SDN defenses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80025" y="4430099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A central controller samples traffic, computes decisions, and installs rerouting/filtering rules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Limitation: Cannot handle dynamic attacks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Changing botnet composition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Changing traffic patterns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Changing target links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9FDD21-9ABE-8642-AE99-BCDDD6C1B5DD}"/>
              </a:ext>
            </a:extLst>
          </p:cNvPr>
          <p:cNvGrpSpPr/>
          <p:nvPr/>
        </p:nvGrpSpPr>
        <p:grpSpPr>
          <a:xfrm>
            <a:off x="774348" y="2908190"/>
            <a:ext cx="2209800" cy="1050750"/>
            <a:chOff x="2286000" y="1428858"/>
            <a:chExt cx="4463668" cy="2405108"/>
          </a:xfrm>
        </p:grpSpPr>
        <p:grpSp>
          <p:nvGrpSpPr>
            <p:cNvPr id="122" name="组合 223">
              <a:extLst>
                <a:ext uri="{FF2B5EF4-FFF2-40B4-BE49-F238E27FC236}">
                  <a16:creationId xmlns:a16="http://schemas.microsoft.com/office/drawing/2014/main" id="{CEBEFB5F-B817-4C49-AE9D-A790420A30E5}"/>
                </a:ext>
              </a:extLst>
            </p:cNvPr>
            <p:cNvGrpSpPr/>
            <p:nvPr/>
          </p:nvGrpSpPr>
          <p:grpSpPr>
            <a:xfrm>
              <a:off x="2286000" y="1428858"/>
              <a:ext cx="4013443" cy="2405108"/>
              <a:chOff x="3964066" y="1256535"/>
              <a:chExt cx="4013443" cy="2405108"/>
            </a:xfrm>
          </p:grpSpPr>
          <p:sp>
            <p:nvSpPr>
              <p:cNvPr id="123" name="云形 286">
                <a:extLst>
                  <a:ext uri="{FF2B5EF4-FFF2-40B4-BE49-F238E27FC236}">
                    <a16:creationId xmlns:a16="http://schemas.microsoft.com/office/drawing/2014/main" id="{AE89B15E-0B3B-A34D-9644-7D3569EEBDEF}"/>
                  </a:ext>
                </a:extLst>
              </p:cNvPr>
              <p:cNvSpPr/>
              <p:nvPr/>
            </p:nvSpPr>
            <p:spPr>
              <a:xfrm rot="11106626">
                <a:off x="4643126" y="1256535"/>
                <a:ext cx="2765340" cy="2176117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组合 561">
                <a:extLst>
                  <a:ext uri="{FF2B5EF4-FFF2-40B4-BE49-F238E27FC236}">
                    <a16:creationId xmlns:a16="http://schemas.microsoft.com/office/drawing/2014/main" id="{3543A4B4-BBBA-054B-84F8-DA9AE0B4A630}"/>
                  </a:ext>
                </a:extLst>
              </p:cNvPr>
              <p:cNvGrpSpPr/>
              <p:nvPr/>
            </p:nvGrpSpPr>
            <p:grpSpPr>
              <a:xfrm>
                <a:off x="3964066" y="1437674"/>
                <a:ext cx="4013443" cy="2223969"/>
                <a:chOff x="3964066" y="1437674"/>
                <a:chExt cx="4013443" cy="2223969"/>
              </a:xfrm>
            </p:grpSpPr>
            <p:cxnSp>
              <p:nvCxnSpPr>
                <p:cNvPr id="125" name="直接连接符 284">
                  <a:extLst>
                    <a:ext uri="{FF2B5EF4-FFF2-40B4-BE49-F238E27FC236}">
                      <a16:creationId xmlns:a16="http://schemas.microsoft.com/office/drawing/2014/main" id="{6E5F75CC-83D1-0E45-92DF-8446CAF77614}"/>
                    </a:ext>
                  </a:extLst>
                </p:cNvPr>
                <p:cNvCxnSpPr>
                  <a:endCxn id="174" idx="2"/>
                </p:cNvCxnSpPr>
                <p:nvPr/>
              </p:nvCxnSpPr>
              <p:spPr>
                <a:xfrm rot="306626" flipV="1">
                  <a:off x="4392856" y="2058533"/>
                  <a:ext cx="183095" cy="561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285">
                  <a:extLst>
                    <a:ext uri="{FF2B5EF4-FFF2-40B4-BE49-F238E27FC236}">
                      <a16:creationId xmlns:a16="http://schemas.microsoft.com/office/drawing/2014/main" id="{70FACC17-4EA8-F34F-8D46-166BEFC1A0B2}"/>
                    </a:ext>
                  </a:extLst>
                </p:cNvPr>
                <p:cNvCxnSpPr>
                  <a:endCxn id="136" idx="3"/>
                </p:cNvCxnSpPr>
                <p:nvPr/>
              </p:nvCxnSpPr>
              <p:spPr>
                <a:xfrm rot="306626" flipV="1">
                  <a:off x="5130433" y="3309116"/>
                  <a:ext cx="166351" cy="2205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287">
                  <a:extLst>
                    <a:ext uri="{FF2B5EF4-FFF2-40B4-BE49-F238E27FC236}">
                      <a16:creationId xmlns:a16="http://schemas.microsoft.com/office/drawing/2014/main" id="{20BF1261-C320-874A-9DF7-8D803817CB1F}"/>
                    </a:ext>
                  </a:extLst>
                </p:cNvPr>
                <p:cNvCxnSpPr>
                  <a:stCxn id="137" idx="5"/>
                  <a:endCxn id="182" idx="1"/>
                </p:cNvCxnSpPr>
                <p:nvPr/>
              </p:nvCxnSpPr>
              <p:spPr>
                <a:xfrm>
                  <a:off x="7199286" y="1902298"/>
                  <a:ext cx="296570" cy="1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288">
                  <a:extLst>
                    <a:ext uri="{FF2B5EF4-FFF2-40B4-BE49-F238E27FC236}">
                      <a16:creationId xmlns:a16="http://schemas.microsoft.com/office/drawing/2014/main" id="{8608710D-9399-B245-99D8-7292B54D9CBA}"/>
                    </a:ext>
                  </a:extLst>
                </p:cNvPr>
                <p:cNvCxnSpPr>
                  <a:cxnSpLocks/>
                  <a:stCxn id="164" idx="5"/>
                  <a:endCxn id="148" idx="0"/>
                </p:cNvCxnSpPr>
                <p:nvPr/>
              </p:nvCxnSpPr>
              <p:spPr>
                <a:xfrm>
                  <a:off x="7304796" y="2915482"/>
                  <a:ext cx="124800" cy="599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289">
                  <a:extLst>
                    <a:ext uri="{FF2B5EF4-FFF2-40B4-BE49-F238E27FC236}">
                      <a16:creationId xmlns:a16="http://schemas.microsoft.com/office/drawing/2014/main" id="{772B4F64-F1B9-4945-8805-B7E661BA99A0}"/>
                    </a:ext>
                  </a:extLst>
                </p:cNvPr>
                <p:cNvCxnSpPr>
                  <a:stCxn id="135" idx="5"/>
                  <a:endCxn id="136" idx="2"/>
                </p:cNvCxnSpPr>
                <p:nvPr/>
              </p:nvCxnSpPr>
              <p:spPr>
                <a:xfrm rot="306626">
                  <a:off x="4836220" y="2901297"/>
                  <a:ext cx="449429" cy="28673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290">
                  <a:extLst>
                    <a:ext uri="{FF2B5EF4-FFF2-40B4-BE49-F238E27FC236}">
                      <a16:creationId xmlns:a16="http://schemas.microsoft.com/office/drawing/2014/main" id="{CF797920-A8A4-5042-A2C9-7C9D5DF4B1D1}"/>
                    </a:ext>
                  </a:extLst>
                </p:cNvPr>
                <p:cNvCxnSpPr>
                  <a:cxnSpLocks/>
                  <a:stCxn id="136" idx="7"/>
                </p:cNvCxnSpPr>
                <p:nvPr/>
              </p:nvCxnSpPr>
              <p:spPr>
                <a:xfrm rot="306626" flipV="1">
                  <a:off x="5551371" y="2787360"/>
                  <a:ext cx="277059" cy="35036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291">
                  <a:extLst>
                    <a:ext uri="{FF2B5EF4-FFF2-40B4-BE49-F238E27FC236}">
                      <a16:creationId xmlns:a16="http://schemas.microsoft.com/office/drawing/2014/main" id="{CEF08655-B8BD-7242-8A23-4FB5B9433E9F}"/>
                    </a:ext>
                  </a:extLst>
                </p:cNvPr>
                <p:cNvCxnSpPr>
                  <a:cxnSpLocks/>
                  <a:endCxn id="165" idx="3"/>
                </p:cNvCxnSpPr>
                <p:nvPr/>
              </p:nvCxnSpPr>
              <p:spPr>
                <a:xfrm rot="306626" flipV="1">
                  <a:off x="6015492" y="2477729"/>
                  <a:ext cx="650905" cy="21524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292">
                  <a:extLst>
                    <a:ext uri="{FF2B5EF4-FFF2-40B4-BE49-F238E27FC236}">
                      <a16:creationId xmlns:a16="http://schemas.microsoft.com/office/drawing/2014/main" id="{651B4DAA-7C1E-2D4F-88E3-FD062489BBF9}"/>
                    </a:ext>
                  </a:extLst>
                </p:cNvPr>
                <p:cNvCxnSpPr>
                  <a:stCxn id="165" idx="0"/>
                </p:cNvCxnSpPr>
                <p:nvPr/>
              </p:nvCxnSpPr>
              <p:spPr>
                <a:xfrm rot="306626" flipV="1">
                  <a:off x="6818781" y="1926512"/>
                  <a:ext cx="210339" cy="343652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293">
                  <a:extLst>
                    <a:ext uri="{FF2B5EF4-FFF2-40B4-BE49-F238E27FC236}">
                      <a16:creationId xmlns:a16="http://schemas.microsoft.com/office/drawing/2014/main" id="{E2AA04B5-F071-424F-9B9E-326F2C9F131C}"/>
                    </a:ext>
                  </a:extLst>
                </p:cNvPr>
                <p:cNvCxnSpPr>
                  <a:stCxn id="165" idx="5"/>
                  <a:endCxn id="164" idx="1"/>
                </p:cNvCxnSpPr>
                <p:nvPr/>
              </p:nvCxnSpPr>
              <p:spPr>
                <a:xfrm rot="306626">
                  <a:off x="6880629" y="2536446"/>
                  <a:ext cx="237234" cy="137215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294">
                  <a:extLst>
                    <a:ext uri="{FF2B5EF4-FFF2-40B4-BE49-F238E27FC236}">
                      <a16:creationId xmlns:a16="http://schemas.microsoft.com/office/drawing/2014/main" id="{635F6976-2C8A-A642-B9D1-68E74C64124B}"/>
                    </a:ext>
                  </a:extLst>
                </p:cNvPr>
                <p:cNvCxnSpPr>
                  <a:cxnSpLocks/>
                  <a:stCxn id="174" idx="6"/>
                </p:cNvCxnSpPr>
                <p:nvPr/>
              </p:nvCxnSpPr>
              <p:spPr>
                <a:xfrm rot="306626">
                  <a:off x="4856104" y="2131635"/>
                  <a:ext cx="873081" cy="4670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椭圆 296">
                  <a:extLst>
                    <a:ext uri="{FF2B5EF4-FFF2-40B4-BE49-F238E27FC236}">
                      <a16:creationId xmlns:a16="http://schemas.microsoft.com/office/drawing/2014/main" id="{638B26E2-1ED6-AC4E-AE5C-73A03E268596}"/>
                    </a:ext>
                  </a:extLst>
                </p:cNvPr>
                <p:cNvSpPr/>
                <p:nvPr/>
              </p:nvSpPr>
              <p:spPr>
                <a:xfrm rot="306626">
                  <a:off x="4602249" y="2615211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椭圆 297">
                  <a:extLst>
                    <a:ext uri="{FF2B5EF4-FFF2-40B4-BE49-F238E27FC236}">
                      <a16:creationId xmlns:a16="http://schemas.microsoft.com/office/drawing/2014/main" id="{91FF4358-8B09-B740-A1C3-1C3642FAA7CD}"/>
                    </a:ext>
                  </a:extLst>
                </p:cNvPr>
                <p:cNvSpPr/>
                <p:nvPr/>
              </p:nvSpPr>
              <p:spPr>
                <a:xfrm rot="306626">
                  <a:off x="5271389" y="3070920"/>
                  <a:ext cx="299814" cy="29981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椭圆 301">
                  <a:extLst>
                    <a:ext uri="{FF2B5EF4-FFF2-40B4-BE49-F238E27FC236}">
                      <a16:creationId xmlns:a16="http://schemas.microsoft.com/office/drawing/2014/main" id="{6C5B09EB-7096-2344-8B51-DE1EE222A521}"/>
                    </a:ext>
                  </a:extLst>
                </p:cNvPr>
                <p:cNvSpPr/>
                <p:nvPr/>
              </p:nvSpPr>
              <p:spPr>
                <a:xfrm rot="306626">
                  <a:off x="6951652" y="1635658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直接连接符 303">
                  <a:extLst>
                    <a:ext uri="{FF2B5EF4-FFF2-40B4-BE49-F238E27FC236}">
                      <a16:creationId xmlns:a16="http://schemas.microsoft.com/office/drawing/2014/main" id="{A3998714-9196-BF4B-9B28-DA617DF72A2C}"/>
                    </a:ext>
                  </a:extLst>
                </p:cNvPr>
                <p:cNvCxnSpPr>
                  <a:stCxn id="173" idx="6"/>
                  <a:endCxn id="165" idx="1"/>
                </p:cNvCxnSpPr>
                <p:nvPr/>
              </p:nvCxnSpPr>
              <p:spPr>
                <a:xfrm>
                  <a:off x="5845010" y="1998971"/>
                  <a:ext cx="848686" cy="29565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304">
                  <a:extLst>
                    <a:ext uri="{FF2B5EF4-FFF2-40B4-BE49-F238E27FC236}">
                      <a16:creationId xmlns:a16="http://schemas.microsoft.com/office/drawing/2014/main" id="{F8A0618E-A406-3F4E-AF1A-580FC262E51E}"/>
                    </a:ext>
                  </a:extLst>
                </p:cNvPr>
                <p:cNvCxnSpPr>
                  <a:cxnSpLocks/>
                  <a:stCxn id="173" idx="4"/>
                </p:cNvCxnSpPr>
                <p:nvPr/>
              </p:nvCxnSpPr>
              <p:spPr>
                <a:xfrm>
                  <a:off x="5681295" y="2135808"/>
                  <a:ext cx="189067" cy="3640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椭圆 305">
                  <a:extLst>
                    <a:ext uri="{FF2B5EF4-FFF2-40B4-BE49-F238E27FC236}">
                      <a16:creationId xmlns:a16="http://schemas.microsoft.com/office/drawing/2014/main" id="{962F199D-854A-8444-8AE2-530EF6B35B7A}"/>
                    </a:ext>
                  </a:extLst>
                </p:cNvPr>
                <p:cNvSpPr/>
                <p:nvPr/>
              </p:nvSpPr>
              <p:spPr>
                <a:xfrm rot="306626">
                  <a:off x="6483496" y="290281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1" name="直接连接符 306">
                  <a:extLst>
                    <a:ext uri="{FF2B5EF4-FFF2-40B4-BE49-F238E27FC236}">
                      <a16:creationId xmlns:a16="http://schemas.microsoft.com/office/drawing/2014/main" id="{756B57F4-A29D-F848-A46F-D85409A3AA66}"/>
                    </a:ext>
                  </a:extLst>
                </p:cNvPr>
                <p:cNvCxnSpPr>
                  <a:cxnSpLocks/>
                  <a:endCxn id="140" idx="2"/>
                </p:cNvCxnSpPr>
                <p:nvPr/>
              </p:nvCxnSpPr>
              <p:spPr>
                <a:xfrm rot="306626">
                  <a:off x="5942515" y="2790052"/>
                  <a:ext cx="552746" cy="2260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307">
                  <a:extLst>
                    <a:ext uri="{FF2B5EF4-FFF2-40B4-BE49-F238E27FC236}">
                      <a16:creationId xmlns:a16="http://schemas.microsoft.com/office/drawing/2014/main" id="{373BA508-013D-964C-BF33-9A6BF66E3122}"/>
                    </a:ext>
                  </a:extLst>
                </p:cNvPr>
                <p:cNvCxnSpPr>
                  <a:stCxn id="140" idx="6"/>
                  <a:endCxn id="164" idx="3"/>
                </p:cNvCxnSpPr>
                <p:nvPr/>
              </p:nvCxnSpPr>
              <p:spPr>
                <a:xfrm rot="306626" flipV="1">
                  <a:off x="6792860" y="2883114"/>
                  <a:ext cx="291202" cy="1973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Picture 8" descr="MCj04326230000[1]">
                  <a:extLst>
                    <a:ext uri="{FF2B5EF4-FFF2-40B4-BE49-F238E27FC236}">
                      <a16:creationId xmlns:a16="http://schemas.microsoft.com/office/drawing/2014/main" id="{CA5C4AB6-3DFC-3541-9EDF-7FF7170E6C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790425" y="3187996"/>
                  <a:ext cx="449680" cy="449681"/>
                </a:xfrm>
                <a:prstGeom prst="rect">
                  <a:avLst/>
                </a:prstGeom>
                <a:noFill/>
              </p:spPr>
            </p:pic>
            <p:sp>
              <p:nvSpPr>
                <p:cNvPr id="144" name="椭圆 311">
                  <a:extLst>
                    <a:ext uri="{FF2B5EF4-FFF2-40B4-BE49-F238E27FC236}">
                      <a16:creationId xmlns:a16="http://schemas.microsoft.com/office/drawing/2014/main" id="{78CB0223-EA7F-EA4B-9830-A1F827360322}"/>
                    </a:ext>
                  </a:extLst>
                </p:cNvPr>
                <p:cNvSpPr/>
                <p:nvPr/>
              </p:nvSpPr>
              <p:spPr>
                <a:xfrm rot="306626">
                  <a:off x="6033173" y="1437674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直接连接符 312">
                  <a:extLst>
                    <a:ext uri="{FF2B5EF4-FFF2-40B4-BE49-F238E27FC236}">
                      <a16:creationId xmlns:a16="http://schemas.microsoft.com/office/drawing/2014/main" id="{73CC5D3C-EC80-9C42-BAE8-71BAE3B72E57}"/>
                    </a:ext>
                  </a:extLst>
                </p:cNvPr>
                <p:cNvCxnSpPr>
                  <a:stCxn id="173" idx="7"/>
                  <a:endCxn id="144" idx="3"/>
                </p:cNvCxnSpPr>
                <p:nvPr/>
              </p:nvCxnSpPr>
              <p:spPr>
                <a:xfrm flipV="1">
                  <a:off x="5810498" y="1685308"/>
                  <a:ext cx="257787" cy="2034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313">
                  <a:extLst>
                    <a:ext uri="{FF2B5EF4-FFF2-40B4-BE49-F238E27FC236}">
                      <a16:creationId xmlns:a16="http://schemas.microsoft.com/office/drawing/2014/main" id="{CA8A1211-DC9F-8F47-82C0-946D5E7A52B1}"/>
                    </a:ext>
                  </a:extLst>
                </p:cNvPr>
                <p:cNvCxnSpPr>
                  <a:stCxn id="144" idx="6"/>
                  <a:endCxn id="137" idx="2"/>
                </p:cNvCxnSpPr>
                <p:nvPr/>
              </p:nvCxnSpPr>
              <p:spPr>
                <a:xfrm rot="306626">
                  <a:off x="6327933" y="1629851"/>
                  <a:ext cx="630711" cy="1153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7" name="Picture 8" descr="MCj04326230000[1]">
                  <a:extLst>
                    <a:ext uri="{FF2B5EF4-FFF2-40B4-BE49-F238E27FC236}">
                      <a16:creationId xmlns:a16="http://schemas.microsoft.com/office/drawing/2014/main" id="{899A213F-9DE3-B942-9C43-7FD97D1E5B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079784" y="1657565"/>
                  <a:ext cx="449680" cy="4496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8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BCF5C7A0-E9C8-DA4D-A2B9-591188D0C4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199839" y="2975399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9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902E5619-293C-1E41-B827-A63F3B2BAE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27850" y="3097391"/>
                  <a:ext cx="451626" cy="451626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50" name="组合 556">
                  <a:extLst>
                    <a:ext uri="{FF2B5EF4-FFF2-40B4-BE49-F238E27FC236}">
                      <a16:creationId xmlns:a16="http://schemas.microsoft.com/office/drawing/2014/main" id="{3D0CF132-A045-9544-B13F-3F14AAB64CC0}"/>
                    </a:ext>
                  </a:extLst>
                </p:cNvPr>
                <p:cNvGrpSpPr/>
                <p:nvPr/>
              </p:nvGrpSpPr>
              <p:grpSpPr>
                <a:xfrm rot="21357378">
                  <a:off x="7463189" y="1625353"/>
                  <a:ext cx="514320" cy="756019"/>
                  <a:chOff x="7463189" y="1625353"/>
                  <a:chExt cx="514320" cy="756019"/>
                </a:xfrm>
              </p:grpSpPr>
              <p:pic>
                <p:nvPicPr>
                  <p:cNvPr id="181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EF1ADBEE-F485-3E4C-94DB-3CC8880933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63189" y="1625353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82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C522CAEA-484A-AE45-BE71-AE06B9A115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95558" y="178125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83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7A4C04F6-F50B-8845-BB20-FFD6DB3C31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525883" y="192974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51" name="椭圆 320">
                  <a:extLst>
                    <a:ext uri="{FF2B5EF4-FFF2-40B4-BE49-F238E27FC236}">
                      <a16:creationId xmlns:a16="http://schemas.microsoft.com/office/drawing/2014/main" id="{669C32D1-CDBD-4E46-AB23-AB90AD041931}"/>
                    </a:ext>
                  </a:extLst>
                </p:cNvPr>
                <p:cNvSpPr/>
                <p:nvPr/>
              </p:nvSpPr>
              <p:spPr>
                <a:xfrm rot="19495250">
                  <a:off x="5097245" y="1751345"/>
                  <a:ext cx="314861" cy="5524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直接连接符 321">
                  <a:extLst>
                    <a:ext uri="{FF2B5EF4-FFF2-40B4-BE49-F238E27FC236}">
                      <a16:creationId xmlns:a16="http://schemas.microsoft.com/office/drawing/2014/main" id="{E1970864-35A4-2547-9F5E-BD038AD2ECFD}"/>
                    </a:ext>
                  </a:extLst>
                </p:cNvPr>
                <p:cNvCxnSpPr>
                  <a:stCxn id="174" idx="7"/>
                  <a:endCxn id="173" idx="2"/>
                </p:cNvCxnSpPr>
                <p:nvPr/>
              </p:nvCxnSpPr>
              <p:spPr>
                <a:xfrm flipV="1">
                  <a:off x="4844130" y="1972093"/>
                  <a:ext cx="700328" cy="113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椭圆 322">
                  <a:extLst>
                    <a:ext uri="{FF2B5EF4-FFF2-40B4-BE49-F238E27FC236}">
                      <a16:creationId xmlns:a16="http://schemas.microsoft.com/office/drawing/2014/main" id="{91DDD8AB-F881-6249-9F43-3B2B77C22C2B}"/>
                    </a:ext>
                  </a:extLst>
                </p:cNvPr>
                <p:cNvSpPr/>
                <p:nvPr/>
              </p:nvSpPr>
              <p:spPr>
                <a:xfrm rot="5399961">
                  <a:off x="4745310" y="2295199"/>
                  <a:ext cx="314861" cy="34362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直接连接符 323">
                  <a:extLst>
                    <a:ext uri="{FF2B5EF4-FFF2-40B4-BE49-F238E27FC236}">
                      <a16:creationId xmlns:a16="http://schemas.microsoft.com/office/drawing/2014/main" id="{885B429C-59EE-0343-AC8F-FE1033AFA525}"/>
                    </a:ext>
                  </a:extLst>
                </p:cNvPr>
                <p:cNvCxnSpPr>
                  <a:stCxn id="174" idx="4"/>
                  <a:endCxn id="135" idx="0"/>
                </p:cNvCxnSpPr>
                <p:nvPr/>
              </p:nvCxnSpPr>
              <p:spPr>
                <a:xfrm rot="306626">
                  <a:off x="4697869" y="2233581"/>
                  <a:ext cx="85753" cy="3791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331">
                  <a:extLst>
                    <a:ext uri="{FF2B5EF4-FFF2-40B4-BE49-F238E27FC236}">
                      <a16:creationId xmlns:a16="http://schemas.microsoft.com/office/drawing/2014/main" id="{55298141-3DD3-3A4F-9342-2E4C888FB1F7}"/>
                    </a:ext>
                  </a:extLst>
                </p:cNvPr>
                <p:cNvCxnSpPr/>
                <p:nvPr/>
              </p:nvCxnSpPr>
              <p:spPr>
                <a:xfrm rot="306626" flipV="1">
                  <a:off x="5503120" y="2818466"/>
                  <a:ext cx="277059" cy="350367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56" name="Picture 101" descr="MCj03491210000[1]">
                  <a:extLst>
                    <a:ext uri="{FF2B5EF4-FFF2-40B4-BE49-F238E27FC236}">
                      <a16:creationId xmlns:a16="http://schemas.microsoft.com/office/drawing/2014/main" id="{BB38DBF6-3C6F-7E44-BF85-4CCD8026DD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104557" y="2411474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157" name="Picture 101" descr="MCj03491210000[1]">
                  <a:extLst>
                    <a:ext uri="{FF2B5EF4-FFF2-40B4-BE49-F238E27FC236}">
                      <a16:creationId xmlns:a16="http://schemas.microsoft.com/office/drawing/2014/main" id="{6838D463-7F9C-9343-87E8-4D57937D92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403597" y="3042582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158" name="Picture 101" descr="MCj03491210000[1]">
                  <a:extLst>
                    <a:ext uri="{FF2B5EF4-FFF2-40B4-BE49-F238E27FC236}">
                      <a16:creationId xmlns:a16="http://schemas.microsoft.com/office/drawing/2014/main" id="{ED78C219-FDE9-4F45-B6E5-5E371924A7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3964066" y="1908451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cxnSp>
              <p:nvCxnSpPr>
                <p:cNvPr id="159" name="直接连接符 332">
                  <a:extLst>
                    <a:ext uri="{FF2B5EF4-FFF2-40B4-BE49-F238E27FC236}">
                      <a16:creationId xmlns:a16="http://schemas.microsoft.com/office/drawing/2014/main" id="{107FB32C-59A5-B34F-8500-55CBD00FECAC}"/>
                    </a:ext>
                  </a:extLst>
                </p:cNvPr>
                <p:cNvCxnSpPr/>
                <p:nvPr/>
              </p:nvCxnSpPr>
              <p:spPr>
                <a:xfrm rot="306626">
                  <a:off x="4843920" y="2142032"/>
                  <a:ext cx="873081" cy="467088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333">
                  <a:extLst>
                    <a:ext uri="{FF2B5EF4-FFF2-40B4-BE49-F238E27FC236}">
                      <a16:creationId xmlns:a16="http://schemas.microsoft.com/office/drawing/2014/main" id="{E3353BCB-8414-B64D-A6E3-FA90439599AF}"/>
                    </a:ext>
                  </a:extLst>
                </p:cNvPr>
                <p:cNvCxnSpPr/>
                <p:nvPr/>
              </p:nvCxnSpPr>
              <p:spPr>
                <a:xfrm rot="306626" flipV="1">
                  <a:off x="6001320" y="2460550"/>
                  <a:ext cx="650905" cy="215247"/>
                </a:xfrm>
                <a:prstGeom prst="line">
                  <a:avLst/>
                </a:prstGeom>
                <a:ln w="1016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338">
                  <a:extLst>
                    <a:ext uri="{FF2B5EF4-FFF2-40B4-BE49-F238E27FC236}">
                      <a16:creationId xmlns:a16="http://schemas.microsoft.com/office/drawing/2014/main" id="{9E3F18C5-5BCE-4E42-9CBD-99E2FF9EF2CA}"/>
                    </a:ext>
                  </a:extLst>
                </p:cNvPr>
                <p:cNvCxnSpPr/>
                <p:nvPr/>
              </p:nvCxnSpPr>
              <p:spPr>
                <a:xfrm rot="306626" flipV="1">
                  <a:off x="6824588" y="1938697"/>
                  <a:ext cx="210339" cy="343652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339">
                  <a:extLst>
                    <a:ext uri="{FF2B5EF4-FFF2-40B4-BE49-F238E27FC236}">
                      <a16:creationId xmlns:a16="http://schemas.microsoft.com/office/drawing/2014/main" id="{6F102D6E-9C29-7B4E-BC81-B1D9901DA6BC}"/>
                    </a:ext>
                  </a:extLst>
                </p:cNvPr>
                <p:cNvCxnSpPr/>
                <p:nvPr/>
              </p:nvCxnSpPr>
              <p:spPr>
                <a:xfrm rot="306626">
                  <a:off x="6891540" y="2508768"/>
                  <a:ext cx="237234" cy="137215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椭圆 302">
                  <a:extLst>
                    <a:ext uri="{FF2B5EF4-FFF2-40B4-BE49-F238E27FC236}">
                      <a16:creationId xmlns:a16="http://schemas.microsoft.com/office/drawing/2014/main" id="{B03A6FB2-9F21-4043-AE90-1B81F59F1799}"/>
                    </a:ext>
                  </a:extLst>
                </p:cNvPr>
                <p:cNvSpPr/>
                <p:nvPr/>
              </p:nvSpPr>
              <p:spPr>
                <a:xfrm rot="306626">
                  <a:off x="7057162" y="2648842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椭圆 300">
                  <a:extLst>
                    <a:ext uri="{FF2B5EF4-FFF2-40B4-BE49-F238E27FC236}">
                      <a16:creationId xmlns:a16="http://schemas.microsoft.com/office/drawing/2014/main" id="{38994995-EC56-C24A-90E6-25F1B11BEDB9}"/>
                    </a:ext>
                  </a:extLst>
                </p:cNvPr>
                <p:cNvSpPr/>
                <p:nvPr/>
              </p:nvSpPr>
              <p:spPr>
                <a:xfrm rot="306626">
                  <a:off x="6639578" y="225951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2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965F2BBE-6C0F-0643-AA46-5A6B8939C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70154" y="3210017"/>
                  <a:ext cx="451626" cy="451626"/>
                </a:xfrm>
                <a:prstGeom prst="rect">
                  <a:avLst/>
                </a:prstGeom>
                <a:noFill/>
              </p:spPr>
            </p:pic>
            <p:sp>
              <p:nvSpPr>
                <p:cNvPr id="173" name="椭圆 299">
                  <a:extLst>
                    <a:ext uri="{FF2B5EF4-FFF2-40B4-BE49-F238E27FC236}">
                      <a16:creationId xmlns:a16="http://schemas.microsoft.com/office/drawing/2014/main" id="{EAF51E1A-B303-BE40-AFF8-2017740707DF}"/>
                    </a:ext>
                  </a:extLst>
                </p:cNvPr>
                <p:cNvSpPr/>
                <p:nvPr/>
              </p:nvSpPr>
              <p:spPr>
                <a:xfrm rot="306626">
                  <a:off x="5543858" y="183465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椭圆 295">
                  <a:extLst>
                    <a:ext uri="{FF2B5EF4-FFF2-40B4-BE49-F238E27FC236}">
                      <a16:creationId xmlns:a16="http://schemas.microsoft.com/office/drawing/2014/main" id="{750AE3BB-8B23-934F-A595-6CD35D5973FB}"/>
                    </a:ext>
                  </a:extLst>
                </p:cNvPr>
                <p:cNvSpPr/>
                <p:nvPr/>
              </p:nvSpPr>
              <p:spPr>
                <a:xfrm rot="306626">
                  <a:off x="4577490" y="192936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4" name="椭圆 797">
              <a:extLst>
                <a:ext uri="{FF2B5EF4-FFF2-40B4-BE49-F238E27FC236}">
                  <a16:creationId xmlns:a16="http://schemas.microsoft.com/office/drawing/2014/main" id="{7C762AC0-2A74-404A-BCAD-CED0B231F4F9}"/>
                </a:ext>
              </a:extLst>
            </p:cNvPr>
            <p:cNvSpPr/>
            <p:nvPr/>
          </p:nvSpPr>
          <p:spPr>
            <a:xfrm rot="306626">
              <a:off x="3482004" y="1429294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直接连接符 798">
              <a:extLst>
                <a:ext uri="{FF2B5EF4-FFF2-40B4-BE49-F238E27FC236}">
                  <a16:creationId xmlns:a16="http://schemas.microsoft.com/office/drawing/2014/main" id="{81E835C0-6A85-9D48-A527-C123F7C2E17E}"/>
                </a:ext>
              </a:extLst>
            </p:cNvPr>
            <p:cNvCxnSpPr>
              <a:stCxn id="184" idx="5"/>
            </p:cNvCxnSpPr>
            <p:nvPr/>
          </p:nvCxnSpPr>
          <p:spPr>
            <a:xfrm>
              <a:off x="3729638" y="1695934"/>
              <a:ext cx="206314" cy="3461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333">
              <a:extLst>
                <a:ext uri="{FF2B5EF4-FFF2-40B4-BE49-F238E27FC236}">
                  <a16:creationId xmlns:a16="http://schemas.microsoft.com/office/drawing/2014/main" id="{87047DB6-316C-8649-BBEB-10DBEC089E6F}"/>
                </a:ext>
              </a:extLst>
            </p:cNvPr>
            <p:cNvCxnSpPr>
              <a:cxnSpLocks/>
              <a:stCxn id="173" idx="6"/>
              <a:endCxn id="165" idx="1"/>
            </p:cNvCxnSpPr>
            <p:nvPr/>
          </p:nvCxnSpPr>
          <p:spPr>
            <a:xfrm>
              <a:off x="4166944" y="2171294"/>
              <a:ext cx="848686" cy="295654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图片 513">
              <a:extLst>
                <a:ext uri="{FF2B5EF4-FFF2-40B4-BE49-F238E27FC236}">
                  <a16:creationId xmlns:a16="http://schemas.microsoft.com/office/drawing/2014/main" id="{70200F68-18FB-A84B-A3B8-D128DCD29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675792" y="2795808"/>
              <a:ext cx="230446" cy="230446"/>
            </a:xfrm>
            <a:prstGeom prst="rect">
              <a:avLst/>
            </a:prstGeom>
          </p:spPr>
        </p:pic>
        <p:pic>
          <p:nvPicPr>
            <p:cNvPr id="189" name="图片 513">
              <a:extLst>
                <a:ext uri="{FF2B5EF4-FFF2-40B4-BE49-F238E27FC236}">
                  <a16:creationId xmlns:a16="http://schemas.microsoft.com/office/drawing/2014/main" id="{EA4BB6E9-1AB2-4346-88BD-1C94DB12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565843" y="2038892"/>
              <a:ext cx="230446" cy="230446"/>
            </a:xfrm>
            <a:prstGeom prst="rect">
              <a:avLst/>
            </a:prstGeom>
          </p:spPr>
        </p:pic>
        <p:sp>
          <p:nvSpPr>
            <p:cNvPr id="190" name="椭圆 299">
              <a:extLst>
                <a:ext uri="{FF2B5EF4-FFF2-40B4-BE49-F238E27FC236}">
                  <a16:creationId xmlns:a16="http://schemas.microsoft.com/office/drawing/2014/main" id="{3BF5267D-4F99-4647-9767-B509084BE773}"/>
                </a:ext>
              </a:extLst>
            </p:cNvPr>
            <p:cNvSpPr/>
            <p:nvPr/>
          </p:nvSpPr>
          <p:spPr>
            <a:xfrm rot="306626">
              <a:off x="4038126" y="2697402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842" name="Picture 2" descr="Image result for google logo">
              <a:extLst>
                <a:ext uri="{FF2B5EF4-FFF2-40B4-BE49-F238E27FC236}">
                  <a16:creationId xmlns:a16="http://schemas.microsoft.com/office/drawing/2014/main" id="{0EA12134-DB50-6344-BF2A-A7C6BB263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737" y="1945696"/>
              <a:ext cx="592931" cy="19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844" name="Picture 4" descr="Image result for facebook logo">
              <a:extLst>
                <a:ext uri="{FF2B5EF4-FFF2-40B4-BE49-F238E27FC236}">
                  <a16:creationId xmlns:a16="http://schemas.microsoft.com/office/drawing/2014/main" id="{5FB9D592-1C55-3443-B451-8D2194FAA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133" y="3459237"/>
              <a:ext cx="457200" cy="28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5FB8589-7EE8-CE47-AA82-39A24D8D099E}"/>
              </a:ext>
            </a:extLst>
          </p:cNvPr>
          <p:cNvGrpSpPr/>
          <p:nvPr/>
        </p:nvGrpSpPr>
        <p:grpSpPr>
          <a:xfrm>
            <a:off x="3543231" y="2894663"/>
            <a:ext cx="2209800" cy="1050750"/>
            <a:chOff x="2286000" y="1428858"/>
            <a:chExt cx="4463668" cy="2405108"/>
          </a:xfrm>
        </p:grpSpPr>
        <p:grpSp>
          <p:nvGrpSpPr>
            <p:cNvPr id="73" name="组合 223">
              <a:extLst>
                <a:ext uri="{FF2B5EF4-FFF2-40B4-BE49-F238E27FC236}">
                  <a16:creationId xmlns:a16="http://schemas.microsoft.com/office/drawing/2014/main" id="{515994DA-C5AE-2842-A256-6E446A7CBE52}"/>
                </a:ext>
              </a:extLst>
            </p:cNvPr>
            <p:cNvGrpSpPr/>
            <p:nvPr/>
          </p:nvGrpSpPr>
          <p:grpSpPr>
            <a:xfrm>
              <a:off x="2286000" y="1428858"/>
              <a:ext cx="4013443" cy="2405108"/>
              <a:chOff x="3964066" y="1256535"/>
              <a:chExt cx="4013443" cy="2405108"/>
            </a:xfrm>
          </p:grpSpPr>
          <p:sp>
            <p:nvSpPr>
              <p:cNvPr id="82" name="云形 286">
                <a:extLst>
                  <a:ext uri="{FF2B5EF4-FFF2-40B4-BE49-F238E27FC236}">
                    <a16:creationId xmlns:a16="http://schemas.microsoft.com/office/drawing/2014/main" id="{D2DCBFC6-38CF-9345-87E4-8ED6C0FB3D91}"/>
                  </a:ext>
                </a:extLst>
              </p:cNvPr>
              <p:cNvSpPr/>
              <p:nvPr/>
            </p:nvSpPr>
            <p:spPr>
              <a:xfrm rot="11106626">
                <a:off x="4643126" y="1256535"/>
                <a:ext cx="2765340" cy="2176117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组合 561">
                <a:extLst>
                  <a:ext uri="{FF2B5EF4-FFF2-40B4-BE49-F238E27FC236}">
                    <a16:creationId xmlns:a16="http://schemas.microsoft.com/office/drawing/2014/main" id="{61485DBA-60C6-1B43-9356-5894C0F78C2F}"/>
                  </a:ext>
                </a:extLst>
              </p:cNvPr>
              <p:cNvGrpSpPr/>
              <p:nvPr/>
            </p:nvGrpSpPr>
            <p:grpSpPr>
              <a:xfrm>
                <a:off x="3964066" y="1437674"/>
                <a:ext cx="4013443" cy="2223969"/>
                <a:chOff x="3964066" y="1437674"/>
                <a:chExt cx="4013443" cy="2223969"/>
              </a:xfrm>
            </p:grpSpPr>
            <p:cxnSp>
              <p:nvCxnSpPr>
                <p:cNvPr id="84" name="直接连接符 284">
                  <a:extLst>
                    <a:ext uri="{FF2B5EF4-FFF2-40B4-BE49-F238E27FC236}">
                      <a16:creationId xmlns:a16="http://schemas.microsoft.com/office/drawing/2014/main" id="{9C901A25-D614-464C-A42B-E58CB62CAC50}"/>
                    </a:ext>
                  </a:extLst>
                </p:cNvPr>
                <p:cNvCxnSpPr>
                  <a:endCxn id="169" idx="2"/>
                </p:cNvCxnSpPr>
                <p:nvPr/>
              </p:nvCxnSpPr>
              <p:spPr>
                <a:xfrm rot="306626" flipV="1">
                  <a:off x="4392856" y="2058533"/>
                  <a:ext cx="183095" cy="561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285">
                  <a:extLst>
                    <a:ext uri="{FF2B5EF4-FFF2-40B4-BE49-F238E27FC236}">
                      <a16:creationId xmlns:a16="http://schemas.microsoft.com/office/drawing/2014/main" id="{548C5F76-A34F-1A4A-87B2-3DFA458A7B8E}"/>
                    </a:ext>
                  </a:extLst>
                </p:cNvPr>
                <p:cNvCxnSpPr>
                  <a:endCxn id="95" idx="3"/>
                </p:cNvCxnSpPr>
                <p:nvPr/>
              </p:nvCxnSpPr>
              <p:spPr>
                <a:xfrm rot="306626" flipV="1">
                  <a:off x="5130433" y="3309116"/>
                  <a:ext cx="166351" cy="2205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287">
                  <a:extLst>
                    <a:ext uri="{FF2B5EF4-FFF2-40B4-BE49-F238E27FC236}">
                      <a16:creationId xmlns:a16="http://schemas.microsoft.com/office/drawing/2014/main" id="{24E97531-34B2-3A49-9FF5-D5A871CA79C4}"/>
                    </a:ext>
                  </a:extLst>
                </p:cNvPr>
                <p:cNvCxnSpPr>
                  <a:stCxn id="96" idx="5"/>
                  <a:endCxn id="171" idx="1"/>
                </p:cNvCxnSpPr>
                <p:nvPr/>
              </p:nvCxnSpPr>
              <p:spPr>
                <a:xfrm>
                  <a:off x="7199286" y="1902298"/>
                  <a:ext cx="296570" cy="1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288">
                  <a:extLst>
                    <a:ext uri="{FF2B5EF4-FFF2-40B4-BE49-F238E27FC236}">
                      <a16:creationId xmlns:a16="http://schemas.microsoft.com/office/drawing/2014/main" id="{A307BF04-67C6-0747-9AAD-3C2F1181BF76}"/>
                    </a:ext>
                  </a:extLst>
                </p:cNvPr>
                <p:cNvCxnSpPr>
                  <a:cxnSpLocks/>
                  <a:stCxn id="161" idx="5"/>
                  <a:endCxn id="107" idx="0"/>
                </p:cNvCxnSpPr>
                <p:nvPr/>
              </p:nvCxnSpPr>
              <p:spPr>
                <a:xfrm>
                  <a:off x="7304796" y="2915482"/>
                  <a:ext cx="124800" cy="599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289">
                  <a:extLst>
                    <a:ext uri="{FF2B5EF4-FFF2-40B4-BE49-F238E27FC236}">
                      <a16:creationId xmlns:a16="http://schemas.microsoft.com/office/drawing/2014/main" id="{C0EE6082-5F99-B645-B6FF-A5B57FDB3A0F}"/>
                    </a:ext>
                  </a:extLst>
                </p:cNvPr>
                <p:cNvCxnSpPr>
                  <a:stCxn id="94" idx="5"/>
                  <a:endCxn id="95" idx="2"/>
                </p:cNvCxnSpPr>
                <p:nvPr/>
              </p:nvCxnSpPr>
              <p:spPr>
                <a:xfrm rot="306626">
                  <a:off x="4836220" y="2901297"/>
                  <a:ext cx="449429" cy="28673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290">
                  <a:extLst>
                    <a:ext uri="{FF2B5EF4-FFF2-40B4-BE49-F238E27FC236}">
                      <a16:creationId xmlns:a16="http://schemas.microsoft.com/office/drawing/2014/main" id="{04E24739-19C3-454B-9E14-43E7BFC58616}"/>
                    </a:ext>
                  </a:extLst>
                </p:cNvPr>
                <p:cNvCxnSpPr>
                  <a:cxnSpLocks/>
                  <a:stCxn id="95" idx="7"/>
                </p:cNvCxnSpPr>
                <p:nvPr/>
              </p:nvCxnSpPr>
              <p:spPr>
                <a:xfrm rot="306626" flipV="1">
                  <a:off x="5551371" y="2787360"/>
                  <a:ext cx="277059" cy="35036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291">
                  <a:extLst>
                    <a:ext uri="{FF2B5EF4-FFF2-40B4-BE49-F238E27FC236}">
                      <a16:creationId xmlns:a16="http://schemas.microsoft.com/office/drawing/2014/main" id="{4B7E67B9-6B33-CF49-82FD-71BF6C471C28}"/>
                    </a:ext>
                  </a:extLst>
                </p:cNvPr>
                <p:cNvCxnSpPr>
                  <a:cxnSpLocks/>
                  <a:endCxn id="166" idx="3"/>
                </p:cNvCxnSpPr>
                <p:nvPr/>
              </p:nvCxnSpPr>
              <p:spPr>
                <a:xfrm rot="306626" flipV="1">
                  <a:off x="6015492" y="2477729"/>
                  <a:ext cx="650905" cy="21524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292">
                  <a:extLst>
                    <a:ext uri="{FF2B5EF4-FFF2-40B4-BE49-F238E27FC236}">
                      <a16:creationId xmlns:a16="http://schemas.microsoft.com/office/drawing/2014/main" id="{1EF0187C-6DC1-BC4A-A6AB-1DA7A5E45E36}"/>
                    </a:ext>
                  </a:extLst>
                </p:cNvPr>
                <p:cNvCxnSpPr>
                  <a:stCxn id="166" idx="0"/>
                </p:cNvCxnSpPr>
                <p:nvPr/>
              </p:nvCxnSpPr>
              <p:spPr>
                <a:xfrm rot="306626" flipV="1">
                  <a:off x="6818781" y="1926512"/>
                  <a:ext cx="210339" cy="343652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293">
                  <a:extLst>
                    <a:ext uri="{FF2B5EF4-FFF2-40B4-BE49-F238E27FC236}">
                      <a16:creationId xmlns:a16="http://schemas.microsoft.com/office/drawing/2014/main" id="{290F92EB-BBF5-194B-B624-759A044CF8B3}"/>
                    </a:ext>
                  </a:extLst>
                </p:cNvPr>
                <p:cNvCxnSpPr>
                  <a:stCxn id="166" idx="5"/>
                  <a:endCxn id="161" idx="1"/>
                </p:cNvCxnSpPr>
                <p:nvPr/>
              </p:nvCxnSpPr>
              <p:spPr>
                <a:xfrm rot="306626">
                  <a:off x="6880629" y="2536446"/>
                  <a:ext cx="237234" cy="137215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294">
                  <a:extLst>
                    <a:ext uri="{FF2B5EF4-FFF2-40B4-BE49-F238E27FC236}">
                      <a16:creationId xmlns:a16="http://schemas.microsoft.com/office/drawing/2014/main" id="{5E5D25F1-6CDA-494F-93B6-67ADCC4F7662}"/>
                    </a:ext>
                  </a:extLst>
                </p:cNvPr>
                <p:cNvCxnSpPr>
                  <a:cxnSpLocks/>
                  <a:stCxn id="169" idx="6"/>
                </p:cNvCxnSpPr>
                <p:nvPr/>
              </p:nvCxnSpPr>
              <p:spPr>
                <a:xfrm rot="306626">
                  <a:off x="4856104" y="2131635"/>
                  <a:ext cx="873081" cy="4670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椭圆 296">
                  <a:extLst>
                    <a:ext uri="{FF2B5EF4-FFF2-40B4-BE49-F238E27FC236}">
                      <a16:creationId xmlns:a16="http://schemas.microsoft.com/office/drawing/2014/main" id="{B2B5C096-8C32-6046-8566-B225EC0EAD9E}"/>
                    </a:ext>
                  </a:extLst>
                </p:cNvPr>
                <p:cNvSpPr/>
                <p:nvPr/>
              </p:nvSpPr>
              <p:spPr>
                <a:xfrm rot="306626">
                  <a:off x="4602249" y="2615211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椭圆 297">
                  <a:extLst>
                    <a:ext uri="{FF2B5EF4-FFF2-40B4-BE49-F238E27FC236}">
                      <a16:creationId xmlns:a16="http://schemas.microsoft.com/office/drawing/2014/main" id="{FB422731-7EDE-084E-AE54-19EF3E87336B}"/>
                    </a:ext>
                  </a:extLst>
                </p:cNvPr>
                <p:cNvSpPr/>
                <p:nvPr/>
              </p:nvSpPr>
              <p:spPr>
                <a:xfrm rot="306626">
                  <a:off x="5271389" y="3070920"/>
                  <a:ext cx="299814" cy="29981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椭圆 301">
                  <a:extLst>
                    <a:ext uri="{FF2B5EF4-FFF2-40B4-BE49-F238E27FC236}">
                      <a16:creationId xmlns:a16="http://schemas.microsoft.com/office/drawing/2014/main" id="{31312663-021E-1144-9A24-631C94F138FE}"/>
                    </a:ext>
                  </a:extLst>
                </p:cNvPr>
                <p:cNvSpPr/>
                <p:nvPr/>
              </p:nvSpPr>
              <p:spPr>
                <a:xfrm rot="306626">
                  <a:off x="6951652" y="1635658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直接连接符 303">
                  <a:extLst>
                    <a:ext uri="{FF2B5EF4-FFF2-40B4-BE49-F238E27FC236}">
                      <a16:creationId xmlns:a16="http://schemas.microsoft.com/office/drawing/2014/main" id="{ADB38B4A-58E2-3A49-A174-3D3F763DE1E0}"/>
                    </a:ext>
                  </a:extLst>
                </p:cNvPr>
                <p:cNvCxnSpPr>
                  <a:stCxn id="168" idx="6"/>
                  <a:endCxn id="166" idx="1"/>
                </p:cNvCxnSpPr>
                <p:nvPr/>
              </p:nvCxnSpPr>
              <p:spPr>
                <a:xfrm>
                  <a:off x="5845010" y="1998971"/>
                  <a:ext cx="848686" cy="29565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304">
                  <a:extLst>
                    <a:ext uri="{FF2B5EF4-FFF2-40B4-BE49-F238E27FC236}">
                      <a16:creationId xmlns:a16="http://schemas.microsoft.com/office/drawing/2014/main" id="{87E95915-F722-F847-8C9B-E754C6278FA2}"/>
                    </a:ext>
                  </a:extLst>
                </p:cNvPr>
                <p:cNvCxnSpPr>
                  <a:cxnSpLocks/>
                  <a:stCxn id="168" idx="4"/>
                </p:cNvCxnSpPr>
                <p:nvPr/>
              </p:nvCxnSpPr>
              <p:spPr>
                <a:xfrm>
                  <a:off x="5681295" y="2135808"/>
                  <a:ext cx="189067" cy="3640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305">
                  <a:extLst>
                    <a:ext uri="{FF2B5EF4-FFF2-40B4-BE49-F238E27FC236}">
                      <a16:creationId xmlns:a16="http://schemas.microsoft.com/office/drawing/2014/main" id="{6C833A4B-FB21-664E-8C68-661F8ABF188B}"/>
                    </a:ext>
                  </a:extLst>
                </p:cNvPr>
                <p:cNvSpPr/>
                <p:nvPr/>
              </p:nvSpPr>
              <p:spPr>
                <a:xfrm rot="306626">
                  <a:off x="6483496" y="290281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直接连接符 306">
                  <a:extLst>
                    <a:ext uri="{FF2B5EF4-FFF2-40B4-BE49-F238E27FC236}">
                      <a16:creationId xmlns:a16="http://schemas.microsoft.com/office/drawing/2014/main" id="{3864CCC5-23B9-174E-82E0-D7A029741A24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rot="306626">
                  <a:off x="5942515" y="2790052"/>
                  <a:ext cx="552746" cy="2260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307">
                  <a:extLst>
                    <a:ext uri="{FF2B5EF4-FFF2-40B4-BE49-F238E27FC236}">
                      <a16:creationId xmlns:a16="http://schemas.microsoft.com/office/drawing/2014/main" id="{326D9D98-161E-5847-8CBB-8F763BD60AF1}"/>
                    </a:ext>
                  </a:extLst>
                </p:cNvPr>
                <p:cNvCxnSpPr>
                  <a:stCxn id="99" idx="6"/>
                  <a:endCxn id="161" idx="3"/>
                </p:cNvCxnSpPr>
                <p:nvPr/>
              </p:nvCxnSpPr>
              <p:spPr>
                <a:xfrm rot="306626" flipV="1">
                  <a:off x="6792860" y="2883114"/>
                  <a:ext cx="291202" cy="1973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" name="Picture 8" descr="MCj04326230000[1]">
                  <a:extLst>
                    <a:ext uri="{FF2B5EF4-FFF2-40B4-BE49-F238E27FC236}">
                      <a16:creationId xmlns:a16="http://schemas.microsoft.com/office/drawing/2014/main" id="{1DD51F31-90EE-8149-A3D3-97CAB9C59B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790425" y="3187996"/>
                  <a:ext cx="449680" cy="449681"/>
                </a:xfrm>
                <a:prstGeom prst="rect">
                  <a:avLst/>
                </a:prstGeom>
                <a:noFill/>
              </p:spPr>
            </p:pic>
            <p:sp>
              <p:nvSpPr>
                <p:cNvPr id="103" name="椭圆 311">
                  <a:extLst>
                    <a:ext uri="{FF2B5EF4-FFF2-40B4-BE49-F238E27FC236}">
                      <a16:creationId xmlns:a16="http://schemas.microsoft.com/office/drawing/2014/main" id="{69E838C9-6F50-BD43-8DC1-B0D5E44457D3}"/>
                    </a:ext>
                  </a:extLst>
                </p:cNvPr>
                <p:cNvSpPr/>
                <p:nvPr/>
              </p:nvSpPr>
              <p:spPr>
                <a:xfrm rot="306626">
                  <a:off x="6033173" y="1437674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直接连接符 312">
                  <a:extLst>
                    <a:ext uri="{FF2B5EF4-FFF2-40B4-BE49-F238E27FC236}">
                      <a16:creationId xmlns:a16="http://schemas.microsoft.com/office/drawing/2014/main" id="{A8C7F3FF-9A2E-0A48-8AFC-4C92D5EFA638}"/>
                    </a:ext>
                  </a:extLst>
                </p:cNvPr>
                <p:cNvCxnSpPr>
                  <a:stCxn id="168" idx="7"/>
                  <a:endCxn id="103" idx="3"/>
                </p:cNvCxnSpPr>
                <p:nvPr/>
              </p:nvCxnSpPr>
              <p:spPr>
                <a:xfrm flipV="1">
                  <a:off x="5810498" y="1685308"/>
                  <a:ext cx="257787" cy="2034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313">
                  <a:extLst>
                    <a:ext uri="{FF2B5EF4-FFF2-40B4-BE49-F238E27FC236}">
                      <a16:creationId xmlns:a16="http://schemas.microsoft.com/office/drawing/2014/main" id="{101D3878-88B8-114D-979B-C887ADF4E8CB}"/>
                    </a:ext>
                  </a:extLst>
                </p:cNvPr>
                <p:cNvCxnSpPr>
                  <a:stCxn id="103" idx="6"/>
                  <a:endCxn id="96" idx="2"/>
                </p:cNvCxnSpPr>
                <p:nvPr/>
              </p:nvCxnSpPr>
              <p:spPr>
                <a:xfrm rot="306626">
                  <a:off x="6327933" y="1629851"/>
                  <a:ext cx="630711" cy="1153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8" descr="MCj04326230000[1]">
                  <a:extLst>
                    <a:ext uri="{FF2B5EF4-FFF2-40B4-BE49-F238E27FC236}">
                      <a16:creationId xmlns:a16="http://schemas.microsoft.com/office/drawing/2014/main" id="{3446BCE3-7F6F-B149-A928-ED2AF1CC81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079784" y="1657565"/>
                  <a:ext cx="449680" cy="4496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7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D9DA43F9-0ED9-5A42-9293-9A97798F1E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199839" y="2975399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8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9A822BF4-2612-B84D-9F8B-16018BC5CD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27850" y="3097391"/>
                  <a:ext cx="451626" cy="451626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09" name="组合 556">
                  <a:extLst>
                    <a:ext uri="{FF2B5EF4-FFF2-40B4-BE49-F238E27FC236}">
                      <a16:creationId xmlns:a16="http://schemas.microsoft.com/office/drawing/2014/main" id="{9DB16F12-CF47-184D-A6D2-952BF9335821}"/>
                    </a:ext>
                  </a:extLst>
                </p:cNvPr>
                <p:cNvGrpSpPr/>
                <p:nvPr/>
              </p:nvGrpSpPr>
              <p:grpSpPr>
                <a:xfrm rot="21357378">
                  <a:off x="7463189" y="1625353"/>
                  <a:ext cx="514320" cy="756019"/>
                  <a:chOff x="7463189" y="1625353"/>
                  <a:chExt cx="514320" cy="756019"/>
                </a:xfrm>
              </p:grpSpPr>
              <p:pic>
                <p:nvPicPr>
                  <p:cNvPr id="170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0EE925C6-6F5F-0043-8AD7-B5661E54E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63189" y="1625353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71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BA222834-EA52-6C4B-9574-A231B743D9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95558" y="178125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75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93D89E9E-4BB9-424C-9E34-E7C1BA92DF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525883" y="192974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10" name="椭圆 320">
                  <a:extLst>
                    <a:ext uri="{FF2B5EF4-FFF2-40B4-BE49-F238E27FC236}">
                      <a16:creationId xmlns:a16="http://schemas.microsoft.com/office/drawing/2014/main" id="{7D296C37-AF37-4947-9233-157B70A77E78}"/>
                    </a:ext>
                  </a:extLst>
                </p:cNvPr>
                <p:cNvSpPr/>
                <p:nvPr/>
              </p:nvSpPr>
              <p:spPr>
                <a:xfrm rot="19495250">
                  <a:off x="5097245" y="1751345"/>
                  <a:ext cx="314861" cy="5524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直接连接符 321">
                  <a:extLst>
                    <a:ext uri="{FF2B5EF4-FFF2-40B4-BE49-F238E27FC236}">
                      <a16:creationId xmlns:a16="http://schemas.microsoft.com/office/drawing/2014/main" id="{472C9898-8646-8F4D-BC11-CD7EF78E7EA7}"/>
                    </a:ext>
                  </a:extLst>
                </p:cNvPr>
                <p:cNvCxnSpPr>
                  <a:stCxn id="169" idx="7"/>
                  <a:endCxn id="168" idx="2"/>
                </p:cNvCxnSpPr>
                <p:nvPr/>
              </p:nvCxnSpPr>
              <p:spPr>
                <a:xfrm flipV="1">
                  <a:off x="4844130" y="1972093"/>
                  <a:ext cx="700328" cy="113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椭圆 322">
                  <a:extLst>
                    <a:ext uri="{FF2B5EF4-FFF2-40B4-BE49-F238E27FC236}">
                      <a16:creationId xmlns:a16="http://schemas.microsoft.com/office/drawing/2014/main" id="{C0536F86-C500-8D4C-9BF3-27C3993C30CF}"/>
                    </a:ext>
                  </a:extLst>
                </p:cNvPr>
                <p:cNvSpPr/>
                <p:nvPr/>
              </p:nvSpPr>
              <p:spPr>
                <a:xfrm rot="5399961">
                  <a:off x="4745310" y="2295199"/>
                  <a:ext cx="314861" cy="34362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直接连接符 323">
                  <a:extLst>
                    <a:ext uri="{FF2B5EF4-FFF2-40B4-BE49-F238E27FC236}">
                      <a16:creationId xmlns:a16="http://schemas.microsoft.com/office/drawing/2014/main" id="{B1ED1295-0D35-CC4D-ACF0-8A1F4777E298}"/>
                    </a:ext>
                  </a:extLst>
                </p:cNvPr>
                <p:cNvCxnSpPr>
                  <a:stCxn id="169" idx="4"/>
                  <a:endCxn id="94" idx="0"/>
                </p:cNvCxnSpPr>
                <p:nvPr/>
              </p:nvCxnSpPr>
              <p:spPr>
                <a:xfrm rot="306626">
                  <a:off x="4697869" y="2233581"/>
                  <a:ext cx="85753" cy="3791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331">
                  <a:extLst>
                    <a:ext uri="{FF2B5EF4-FFF2-40B4-BE49-F238E27FC236}">
                      <a16:creationId xmlns:a16="http://schemas.microsoft.com/office/drawing/2014/main" id="{572D3164-E8BD-3946-A0A7-BF637C15165C}"/>
                    </a:ext>
                  </a:extLst>
                </p:cNvPr>
                <p:cNvCxnSpPr/>
                <p:nvPr/>
              </p:nvCxnSpPr>
              <p:spPr>
                <a:xfrm rot="306626" flipV="1">
                  <a:off x="5503120" y="2818466"/>
                  <a:ext cx="277059" cy="350367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5" name="Picture 101" descr="MCj03491210000[1]">
                  <a:extLst>
                    <a:ext uri="{FF2B5EF4-FFF2-40B4-BE49-F238E27FC236}">
                      <a16:creationId xmlns:a16="http://schemas.microsoft.com/office/drawing/2014/main" id="{1289FE68-DB79-5843-AA62-D3F0F114F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104557" y="2411474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116" name="Picture 101" descr="MCj03491210000[1]">
                  <a:extLst>
                    <a:ext uri="{FF2B5EF4-FFF2-40B4-BE49-F238E27FC236}">
                      <a16:creationId xmlns:a16="http://schemas.microsoft.com/office/drawing/2014/main" id="{B2EE278E-E35B-C041-849A-57C0BE5577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403597" y="3042582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117" name="Picture 101" descr="MCj03491210000[1]">
                  <a:extLst>
                    <a:ext uri="{FF2B5EF4-FFF2-40B4-BE49-F238E27FC236}">
                      <a16:creationId xmlns:a16="http://schemas.microsoft.com/office/drawing/2014/main" id="{5FB535B9-F3FF-6142-B0A0-800EEE99E8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3964066" y="1908451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cxnSp>
              <p:nvCxnSpPr>
                <p:cNvPr id="118" name="直接连接符 332">
                  <a:extLst>
                    <a:ext uri="{FF2B5EF4-FFF2-40B4-BE49-F238E27FC236}">
                      <a16:creationId xmlns:a16="http://schemas.microsoft.com/office/drawing/2014/main" id="{DFEA7447-B66B-D148-A3CF-5DF3E7AE8A53}"/>
                    </a:ext>
                  </a:extLst>
                </p:cNvPr>
                <p:cNvCxnSpPr/>
                <p:nvPr/>
              </p:nvCxnSpPr>
              <p:spPr>
                <a:xfrm rot="306626">
                  <a:off x="4843920" y="2142032"/>
                  <a:ext cx="873081" cy="467088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333">
                  <a:extLst>
                    <a:ext uri="{FF2B5EF4-FFF2-40B4-BE49-F238E27FC236}">
                      <a16:creationId xmlns:a16="http://schemas.microsoft.com/office/drawing/2014/main" id="{D915A812-19F1-4245-AAB9-A2AC94A4E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6546" y="2738709"/>
                  <a:ext cx="489941" cy="395944"/>
                </a:xfrm>
                <a:prstGeom prst="line">
                  <a:avLst/>
                </a:prstGeom>
                <a:ln w="1016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38">
                  <a:extLst>
                    <a:ext uri="{FF2B5EF4-FFF2-40B4-BE49-F238E27FC236}">
                      <a16:creationId xmlns:a16="http://schemas.microsoft.com/office/drawing/2014/main" id="{26966B8D-6744-5B4A-B4BD-5939F02A3B1E}"/>
                    </a:ext>
                  </a:extLst>
                </p:cNvPr>
                <p:cNvCxnSpPr/>
                <p:nvPr/>
              </p:nvCxnSpPr>
              <p:spPr>
                <a:xfrm rot="306626" flipV="1">
                  <a:off x="6824588" y="1938697"/>
                  <a:ext cx="210339" cy="343652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339">
                  <a:extLst>
                    <a:ext uri="{FF2B5EF4-FFF2-40B4-BE49-F238E27FC236}">
                      <a16:creationId xmlns:a16="http://schemas.microsoft.com/office/drawing/2014/main" id="{F79D161D-D476-B947-BFED-A29E9C7D0C48}"/>
                    </a:ext>
                  </a:extLst>
                </p:cNvPr>
                <p:cNvCxnSpPr/>
                <p:nvPr/>
              </p:nvCxnSpPr>
              <p:spPr>
                <a:xfrm rot="306626">
                  <a:off x="6891540" y="2508768"/>
                  <a:ext cx="237234" cy="137215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椭圆 302">
                  <a:extLst>
                    <a:ext uri="{FF2B5EF4-FFF2-40B4-BE49-F238E27FC236}">
                      <a16:creationId xmlns:a16="http://schemas.microsoft.com/office/drawing/2014/main" id="{9FFDA747-5A73-0E4D-B63D-17012F525EC3}"/>
                    </a:ext>
                  </a:extLst>
                </p:cNvPr>
                <p:cNvSpPr/>
                <p:nvPr/>
              </p:nvSpPr>
              <p:spPr>
                <a:xfrm rot="306626">
                  <a:off x="7057162" y="2648842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椭圆 300">
                  <a:extLst>
                    <a:ext uri="{FF2B5EF4-FFF2-40B4-BE49-F238E27FC236}">
                      <a16:creationId xmlns:a16="http://schemas.microsoft.com/office/drawing/2014/main" id="{687049DB-6BF5-AC4E-9E01-3828FF3920C7}"/>
                    </a:ext>
                  </a:extLst>
                </p:cNvPr>
                <p:cNvSpPr/>
                <p:nvPr/>
              </p:nvSpPr>
              <p:spPr>
                <a:xfrm rot="306626">
                  <a:off x="6639578" y="225951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7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A38B9EC9-DA65-274A-A0C8-51371404C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70154" y="3210017"/>
                  <a:ext cx="451626" cy="451626"/>
                </a:xfrm>
                <a:prstGeom prst="rect">
                  <a:avLst/>
                </a:prstGeom>
                <a:noFill/>
              </p:spPr>
            </p:pic>
            <p:sp>
              <p:nvSpPr>
                <p:cNvPr id="168" name="椭圆 299">
                  <a:extLst>
                    <a:ext uri="{FF2B5EF4-FFF2-40B4-BE49-F238E27FC236}">
                      <a16:creationId xmlns:a16="http://schemas.microsoft.com/office/drawing/2014/main" id="{4109ECBD-17A3-144E-BDC2-667278136C74}"/>
                    </a:ext>
                  </a:extLst>
                </p:cNvPr>
                <p:cNvSpPr/>
                <p:nvPr/>
              </p:nvSpPr>
              <p:spPr>
                <a:xfrm rot="306626">
                  <a:off x="5543858" y="183465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椭圆 295">
                  <a:extLst>
                    <a:ext uri="{FF2B5EF4-FFF2-40B4-BE49-F238E27FC236}">
                      <a16:creationId xmlns:a16="http://schemas.microsoft.com/office/drawing/2014/main" id="{1A5B85F5-29AC-8B49-8B3C-C1FB467E852D}"/>
                    </a:ext>
                  </a:extLst>
                </p:cNvPr>
                <p:cNvSpPr/>
                <p:nvPr/>
              </p:nvSpPr>
              <p:spPr>
                <a:xfrm rot="306626">
                  <a:off x="4577490" y="192936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4" name="椭圆 797">
              <a:extLst>
                <a:ext uri="{FF2B5EF4-FFF2-40B4-BE49-F238E27FC236}">
                  <a16:creationId xmlns:a16="http://schemas.microsoft.com/office/drawing/2014/main" id="{B7AD26BB-0A10-3547-9A14-F96735111FB4}"/>
                </a:ext>
              </a:extLst>
            </p:cNvPr>
            <p:cNvSpPr/>
            <p:nvPr/>
          </p:nvSpPr>
          <p:spPr>
            <a:xfrm rot="306626">
              <a:off x="3482004" y="1429294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直接连接符 798">
              <a:extLst>
                <a:ext uri="{FF2B5EF4-FFF2-40B4-BE49-F238E27FC236}">
                  <a16:creationId xmlns:a16="http://schemas.microsoft.com/office/drawing/2014/main" id="{0B1D039F-A676-844A-A6D3-1A1AF0C06E9B}"/>
                </a:ext>
              </a:extLst>
            </p:cNvPr>
            <p:cNvCxnSpPr>
              <a:stCxn id="74" idx="5"/>
            </p:cNvCxnSpPr>
            <p:nvPr/>
          </p:nvCxnSpPr>
          <p:spPr>
            <a:xfrm>
              <a:off x="3729638" y="1695934"/>
              <a:ext cx="206314" cy="3461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333">
              <a:extLst>
                <a:ext uri="{FF2B5EF4-FFF2-40B4-BE49-F238E27FC236}">
                  <a16:creationId xmlns:a16="http://schemas.microsoft.com/office/drawing/2014/main" id="{814D5B50-B35B-0848-940D-AB832D80C952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4656259" y="1776100"/>
              <a:ext cx="538931" cy="169597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图片 513">
              <a:extLst>
                <a:ext uri="{FF2B5EF4-FFF2-40B4-BE49-F238E27FC236}">
                  <a16:creationId xmlns:a16="http://schemas.microsoft.com/office/drawing/2014/main" id="{CC2E0A5F-42BA-DE4D-B3ED-F4A122A3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675792" y="2795808"/>
              <a:ext cx="230446" cy="230446"/>
            </a:xfrm>
            <a:prstGeom prst="rect">
              <a:avLst/>
            </a:prstGeom>
          </p:spPr>
        </p:pic>
        <p:pic>
          <p:nvPicPr>
            <p:cNvPr id="78" name="图片 513">
              <a:extLst>
                <a:ext uri="{FF2B5EF4-FFF2-40B4-BE49-F238E27FC236}">
                  <a16:creationId xmlns:a16="http://schemas.microsoft.com/office/drawing/2014/main" id="{A3D30C54-EDE5-2D41-A99C-AE46A1135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565843" y="2038892"/>
              <a:ext cx="230446" cy="230446"/>
            </a:xfrm>
            <a:prstGeom prst="rect">
              <a:avLst/>
            </a:prstGeom>
          </p:spPr>
        </p:pic>
        <p:sp>
          <p:nvSpPr>
            <p:cNvPr id="79" name="椭圆 299">
              <a:extLst>
                <a:ext uri="{FF2B5EF4-FFF2-40B4-BE49-F238E27FC236}">
                  <a16:creationId xmlns:a16="http://schemas.microsoft.com/office/drawing/2014/main" id="{3D546C1F-AC91-3246-9921-4EAB287AEC87}"/>
                </a:ext>
              </a:extLst>
            </p:cNvPr>
            <p:cNvSpPr/>
            <p:nvPr/>
          </p:nvSpPr>
          <p:spPr>
            <a:xfrm rot="306626">
              <a:off x="4038126" y="2697402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 descr="Image result for google logo">
              <a:extLst>
                <a:ext uri="{FF2B5EF4-FFF2-40B4-BE49-F238E27FC236}">
                  <a16:creationId xmlns:a16="http://schemas.microsoft.com/office/drawing/2014/main" id="{3FB74A3E-3B83-AE4F-B503-C827F5302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737" y="1945696"/>
              <a:ext cx="592931" cy="19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Image result for facebook logo">
              <a:extLst>
                <a:ext uri="{FF2B5EF4-FFF2-40B4-BE49-F238E27FC236}">
                  <a16:creationId xmlns:a16="http://schemas.microsoft.com/office/drawing/2014/main" id="{105854BC-4F3C-5047-A66B-5725A7587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133" y="3459237"/>
              <a:ext cx="457200" cy="28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D62328B-3423-324F-8693-E0EA427E59FF}"/>
              </a:ext>
            </a:extLst>
          </p:cNvPr>
          <p:cNvGrpSpPr/>
          <p:nvPr/>
        </p:nvGrpSpPr>
        <p:grpSpPr>
          <a:xfrm>
            <a:off x="6172200" y="2911650"/>
            <a:ext cx="2209800" cy="1050750"/>
            <a:chOff x="2286000" y="1428858"/>
            <a:chExt cx="4463668" cy="2405108"/>
          </a:xfrm>
        </p:grpSpPr>
        <p:grpSp>
          <p:nvGrpSpPr>
            <p:cNvPr id="177" name="组合 223">
              <a:extLst>
                <a:ext uri="{FF2B5EF4-FFF2-40B4-BE49-F238E27FC236}">
                  <a16:creationId xmlns:a16="http://schemas.microsoft.com/office/drawing/2014/main" id="{3E7E4535-689B-DF43-A1ED-61C60747C142}"/>
                </a:ext>
              </a:extLst>
            </p:cNvPr>
            <p:cNvGrpSpPr/>
            <p:nvPr/>
          </p:nvGrpSpPr>
          <p:grpSpPr>
            <a:xfrm>
              <a:off x="2286000" y="1428858"/>
              <a:ext cx="4013443" cy="2405108"/>
              <a:chOff x="3964066" y="1256535"/>
              <a:chExt cx="4013443" cy="2405108"/>
            </a:xfrm>
          </p:grpSpPr>
          <p:sp>
            <p:nvSpPr>
              <p:cNvPr id="199" name="云形 286">
                <a:extLst>
                  <a:ext uri="{FF2B5EF4-FFF2-40B4-BE49-F238E27FC236}">
                    <a16:creationId xmlns:a16="http://schemas.microsoft.com/office/drawing/2014/main" id="{47A092D0-0D2F-FD48-BB52-C77F0077990B}"/>
                  </a:ext>
                </a:extLst>
              </p:cNvPr>
              <p:cNvSpPr/>
              <p:nvPr/>
            </p:nvSpPr>
            <p:spPr>
              <a:xfrm rot="11106626">
                <a:off x="4643126" y="1256535"/>
                <a:ext cx="2765340" cy="2176117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组合 561">
                <a:extLst>
                  <a:ext uri="{FF2B5EF4-FFF2-40B4-BE49-F238E27FC236}">
                    <a16:creationId xmlns:a16="http://schemas.microsoft.com/office/drawing/2014/main" id="{9DCA0659-4AB3-F744-921E-FCBCB0116B54}"/>
                  </a:ext>
                </a:extLst>
              </p:cNvPr>
              <p:cNvGrpSpPr/>
              <p:nvPr/>
            </p:nvGrpSpPr>
            <p:grpSpPr>
              <a:xfrm>
                <a:off x="3964066" y="1437674"/>
                <a:ext cx="4013443" cy="2223969"/>
                <a:chOff x="3964066" y="1437674"/>
                <a:chExt cx="4013443" cy="2223969"/>
              </a:xfrm>
            </p:grpSpPr>
            <p:cxnSp>
              <p:nvCxnSpPr>
                <p:cNvPr id="201" name="直接连接符 284">
                  <a:extLst>
                    <a:ext uri="{FF2B5EF4-FFF2-40B4-BE49-F238E27FC236}">
                      <a16:creationId xmlns:a16="http://schemas.microsoft.com/office/drawing/2014/main" id="{0D253371-A7F4-3C45-BAD6-B2C9404B4343}"/>
                    </a:ext>
                  </a:extLst>
                </p:cNvPr>
                <p:cNvCxnSpPr>
                  <a:endCxn id="243" idx="2"/>
                </p:cNvCxnSpPr>
                <p:nvPr/>
              </p:nvCxnSpPr>
              <p:spPr>
                <a:xfrm rot="306626" flipV="1">
                  <a:off x="4392856" y="2058533"/>
                  <a:ext cx="183095" cy="561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85">
                  <a:extLst>
                    <a:ext uri="{FF2B5EF4-FFF2-40B4-BE49-F238E27FC236}">
                      <a16:creationId xmlns:a16="http://schemas.microsoft.com/office/drawing/2014/main" id="{C6380079-A60B-9F45-BAF9-502DECEF7668}"/>
                    </a:ext>
                  </a:extLst>
                </p:cNvPr>
                <p:cNvCxnSpPr>
                  <a:endCxn id="212" idx="3"/>
                </p:cNvCxnSpPr>
                <p:nvPr/>
              </p:nvCxnSpPr>
              <p:spPr>
                <a:xfrm rot="306626" flipV="1">
                  <a:off x="5130433" y="3309116"/>
                  <a:ext cx="166351" cy="2205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87">
                  <a:extLst>
                    <a:ext uri="{FF2B5EF4-FFF2-40B4-BE49-F238E27FC236}">
                      <a16:creationId xmlns:a16="http://schemas.microsoft.com/office/drawing/2014/main" id="{40EF780B-54E6-D748-B330-5876CB0CA2F6}"/>
                    </a:ext>
                  </a:extLst>
                </p:cNvPr>
                <p:cNvCxnSpPr>
                  <a:stCxn id="213" idx="5"/>
                  <a:endCxn id="245" idx="1"/>
                </p:cNvCxnSpPr>
                <p:nvPr/>
              </p:nvCxnSpPr>
              <p:spPr>
                <a:xfrm>
                  <a:off x="7199286" y="1902298"/>
                  <a:ext cx="296570" cy="1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88">
                  <a:extLst>
                    <a:ext uri="{FF2B5EF4-FFF2-40B4-BE49-F238E27FC236}">
                      <a16:creationId xmlns:a16="http://schemas.microsoft.com/office/drawing/2014/main" id="{4EB8EC0E-F667-B543-A782-B4A5A8B52134}"/>
                    </a:ext>
                  </a:extLst>
                </p:cNvPr>
                <p:cNvCxnSpPr>
                  <a:cxnSpLocks/>
                  <a:stCxn id="239" idx="5"/>
                  <a:endCxn id="224" idx="0"/>
                </p:cNvCxnSpPr>
                <p:nvPr/>
              </p:nvCxnSpPr>
              <p:spPr>
                <a:xfrm>
                  <a:off x="7304796" y="2915482"/>
                  <a:ext cx="124800" cy="599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89">
                  <a:extLst>
                    <a:ext uri="{FF2B5EF4-FFF2-40B4-BE49-F238E27FC236}">
                      <a16:creationId xmlns:a16="http://schemas.microsoft.com/office/drawing/2014/main" id="{70D21131-F906-9A48-9596-F716C8468B5B}"/>
                    </a:ext>
                  </a:extLst>
                </p:cNvPr>
                <p:cNvCxnSpPr>
                  <a:stCxn id="211" idx="5"/>
                  <a:endCxn id="212" idx="2"/>
                </p:cNvCxnSpPr>
                <p:nvPr/>
              </p:nvCxnSpPr>
              <p:spPr>
                <a:xfrm rot="306626">
                  <a:off x="4836220" y="2901297"/>
                  <a:ext cx="449429" cy="28673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90">
                  <a:extLst>
                    <a:ext uri="{FF2B5EF4-FFF2-40B4-BE49-F238E27FC236}">
                      <a16:creationId xmlns:a16="http://schemas.microsoft.com/office/drawing/2014/main" id="{62631C01-4FEF-2A47-81F5-7A7A2E6BC7ED}"/>
                    </a:ext>
                  </a:extLst>
                </p:cNvPr>
                <p:cNvCxnSpPr>
                  <a:cxnSpLocks/>
                  <a:stCxn id="212" idx="7"/>
                </p:cNvCxnSpPr>
                <p:nvPr/>
              </p:nvCxnSpPr>
              <p:spPr>
                <a:xfrm rot="306626" flipV="1">
                  <a:off x="5551371" y="2787360"/>
                  <a:ext cx="277059" cy="35036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91">
                  <a:extLst>
                    <a:ext uri="{FF2B5EF4-FFF2-40B4-BE49-F238E27FC236}">
                      <a16:creationId xmlns:a16="http://schemas.microsoft.com/office/drawing/2014/main" id="{C3660BAF-049E-1E41-B77F-D33D492023E7}"/>
                    </a:ext>
                  </a:extLst>
                </p:cNvPr>
                <p:cNvCxnSpPr>
                  <a:cxnSpLocks/>
                  <a:endCxn id="240" idx="3"/>
                </p:cNvCxnSpPr>
                <p:nvPr/>
              </p:nvCxnSpPr>
              <p:spPr>
                <a:xfrm rot="306626" flipV="1">
                  <a:off x="6015492" y="2477729"/>
                  <a:ext cx="650905" cy="215247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92">
                  <a:extLst>
                    <a:ext uri="{FF2B5EF4-FFF2-40B4-BE49-F238E27FC236}">
                      <a16:creationId xmlns:a16="http://schemas.microsoft.com/office/drawing/2014/main" id="{FC275AD6-0FB4-2D44-BBA9-9FEC077C59D1}"/>
                    </a:ext>
                  </a:extLst>
                </p:cNvPr>
                <p:cNvCxnSpPr>
                  <a:stCxn id="240" idx="0"/>
                </p:cNvCxnSpPr>
                <p:nvPr/>
              </p:nvCxnSpPr>
              <p:spPr>
                <a:xfrm rot="306626" flipV="1">
                  <a:off x="6818781" y="1926512"/>
                  <a:ext cx="210339" cy="343652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93">
                  <a:extLst>
                    <a:ext uri="{FF2B5EF4-FFF2-40B4-BE49-F238E27FC236}">
                      <a16:creationId xmlns:a16="http://schemas.microsoft.com/office/drawing/2014/main" id="{17AD4675-7253-A542-9018-EBE241EA9032}"/>
                    </a:ext>
                  </a:extLst>
                </p:cNvPr>
                <p:cNvCxnSpPr>
                  <a:stCxn id="240" idx="5"/>
                  <a:endCxn id="239" idx="1"/>
                </p:cNvCxnSpPr>
                <p:nvPr/>
              </p:nvCxnSpPr>
              <p:spPr>
                <a:xfrm rot="306626">
                  <a:off x="6880629" y="2536446"/>
                  <a:ext cx="237234" cy="137215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94">
                  <a:extLst>
                    <a:ext uri="{FF2B5EF4-FFF2-40B4-BE49-F238E27FC236}">
                      <a16:creationId xmlns:a16="http://schemas.microsoft.com/office/drawing/2014/main" id="{FB0C433C-AE85-2046-932B-71D6224DAAE5}"/>
                    </a:ext>
                  </a:extLst>
                </p:cNvPr>
                <p:cNvCxnSpPr>
                  <a:cxnSpLocks/>
                  <a:stCxn id="243" idx="6"/>
                </p:cNvCxnSpPr>
                <p:nvPr/>
              </p:nvCxnSpPr>
              <p:spPr>
                <a:xfrm rot="306626">
                  <a:off x="4856104" y="2131635"/>
                  <a:ext cx="873081" cy="4670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椭圆 296">
                  <a:extLst>
                    <a:ext uri="{FF2B5EF4-FFF2-40B4-BE49-F238E27FC236}">
                      <a16:creationId xmlns:a16="http://schemas.microsoft.com/office/drawing/2014/main" id="{19570A91-9695-1443-B58A-F7B9A87A64F7}"/>
                    </a:ext>
                  </a:extLst>
                </p:cNvPr>
                <p:cNvSpPr/>
                <p:nvPr/>
              </p:nvSpPr>
              <p:spPr>
                <a:xfrm rot="306626">
                  <a:off x="4602249" y="2615211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椭圆 297">
                  <a:extLst>
                    <a:ext uri="{FF2B5EF4-FFF2-40B4-BE49-F238E27FC236}">
                      <a16:creationId xmlns:a16="http://schemas.microsoft.com/office/drawing/2014/main" id="{7108130A-4FA8-1045-8D4F-C6EC3E6C1A08}"/>
                    </a:ext>
                  </a:extLst>
                </p:cNvPr>
                <p:cNvSpPr/>
                <p:nvPr/>
              </p:nvSpPr>
              <p:spPr>
                <a:xfrm rot="306626">
                  <a:off x="5271389" y="3070920"/>
                  <a:ext cx="299814" cy="29981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椭圆 301">
                  <a:extLst>
                    <a:ext uri="{FF2B5EF4-FFF2-40B4-BE49-F238E27FC236}">
                      <a16:creationId xmlns:a16="http://schemas.microsoft.com/office/drawing/2014/main" id="{6CB523F4-4ED3-7443-8F3D-7F2C522965C5}"/>
                    </a:ext>
                  </a:extLst>
                </p:cNvPr>
                <p:cNvSpPr/>
                <p:nvPr/>
              </p:nvSpPr>
              <p:spPr>
                <a:xfrm rot="306626">
                  <a:off x="6951652" y="1635658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4" name="直接连接符 303">
                  <a:extLst>
                    <a:ext uri="{FF2B5EF4-FFF2-40B4-BE49-F238E27FC236}">
                      <a16:creationId xmlns:a16="http://schemas.microsoft.com/office/drawing/2014/main" id="{DB15C60D-1931-B74F-B1EE-76ED670A1793}"/>
                    </a:ext>
                  </a:extLst>
                </p:cNvPr>
                <p:cNvCxnSpPr>
                  <a:stCxn id="242" idx="6"/>
                  <a:endCxn id="240" idx="1"/>
                </p:cNvCxnSpPr>
                <p:nvPr/>
              </p:nvCxnSpPr>
              <p:spPr>
                <a:xfrm>
                  <a:off x="5845010" y="1998971"/>
                  <a:ext cx="848686" cy="295654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304">
                  <a:extLst>
                    <a:ext uri="{FF2B5EF4-FFF2-40B4-BE49-F238E27FC236}">
                      <a16:creationId xmlns:a16="http://schemas.microsoft.com/office/drawing/2014/main" id="{3188B5D0-BDAE-334B-9D49-1693F265B5DC}"/>
                    </a:ext>
                  </a:extLst>
                </p:cNvPr>
                <p:cNvCxnSpPr>
                  <a:cxnSpLocks/>
                  <a:stCxn id="242" idx="4"/>
                </p:cNvCxnSpPr>
                <p:nvPr/>
              </p:nvCxnSpPr>
              <p:spPr>
                <a:xfrm>
                  <a:off x="5681295" y="2135808"/>
                  <a:ext cx="189067" cy="3640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椭圆 305">
                  <a:extLst>
                    <a:ext uri="{FF2B5EF4-FFF2-40B4-BE49-F238E27FC236}">
                      <a16:creationId xmlns:a16="http://schemas.microsoft.com/office/drawing/2014/main" id="{0A265219-F9D4-D54B-B35F-9BD13D096B0C}"/>
                    </a:ext>
                  </a:extLst>
                </p:cNvPr>
                <p:cNvSpPr/>
                <p:nvPr/>
              </p:nvSpPr>
              <p:spPr>
                <a:xfrm rot="306626">
                  <a:off x="6483496" y="290281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7" name="直接连接符 306">
                  <a:extLst>
                    <a:ext uri="{FF2B5EF4-FFF2-40B4-BE49-F238E27FC236}">
                      <a16:creationId xmlns:a16="http://schemas.microsoft.com/office/drawing/2014/main" id="{FBA62E00-ED02-4D44-86E8-7BF3DEB78FAC}"/>
                    </a:ext>
                  </a:extLst>
                </p:cNvPr>
                <p:cNvCxnSpPr>
                  <a:cxnSpLocks/>
                  <a:endCxn id="216" idx="2"/>
                </p:cNvCxnSpPr>
                <p:nvPr/>
              </p:nvCxnSpPr>
              <p:spPr>
                <a:xfrm rot="306626">
                  <a:off x="5942515" y="2790052"/>
                  <a:ext cx="552746" cy="2260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307">
                  <a:extLst>
                    <a:ext uri="{FF2B5EF4-FFF2-40B4-BE49-F238E27FC236}">
                      <a16:creationId xmlns:a16="http://schemas.microsoft.com/office/drawing/2014/main" id="{E42D252B-41CE-F248-8E75-26C5B58C85D5}"/>
                    </a:ext>
                  </a:extLst>
                </p:cNvPr>
                <p:cNvCxnSpPr>
                  <a:stCxn id="216" idx="6"/>
                  <a:endCxn id="239" idx="3"/>
                </p:cNvCxnSpPr>
                <p:nvPr/>
              </p:nvCxnSpPr>
              <p:spPr>
                <a:xfrm rot="306626" flipV="1">
                  <a:off x="6792860" y="2883114"/>
                  <a:ext cx="291202" cy="1973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9" name="Picture 8" descr="MCj04326230000[1]">
                  <a:extLst>
                    <a:ext uri="{FF2B5EF4-FFF2-40B4-BE49-F238E27FC236}">
                      <a16:creationId xmlns:a16="http://schemas.microsoft.com/office/drawing/2014/main" id="{FB6842E6-B59D-C343-956A-4C2837FB37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790425" y="3187996"/>
                  <a:ext cx="449680" cy="449681"/>
                </a:xfrm>
                <a:prstGeom prst="rect">
                  <a:avLst/>
                </a:prstGeom>
                <a:noFill/>
              </p:spPr>
            </p:pic>
            <p:sp>
              <p:nvSpPr>
                <p:cNvPr id="220" name="椭圆 311">
                  <a:extLst>
                    <a:ext uri="{FF2B5EF4-FFF2-40B4-BE49-F238E27FC236}">
                      <a16:creationId xmlns:a16="http://schemas.microsoft.com/office/drawing/2014/main" id="{AD38E45E-152A-A542-A833-1153E8C6D941}"/>
                    </a:ext>
                  </a:extLst>
                </p:cNvPr>
                <p:cNvSpPr/>
                <p:nvPr/>
              </p:nvSpPr>
              <p:spPr>
                <a:xfrm rot="306626">
                  <a:off x="6033173" y="1437674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直接连接符 312">
                  <a:extLst>
                    <a:ext uri="{FF2B5EF4-FFF2-40B4-BE49-F238E27FC236}">
                      <a16:creationId xmlns:a16="http://schemas.microsoft.com/office/drawing/2014/main" id="{F1724500-BD42-774B-99D4-C23514FB32F0}"/>
                    </a:ext>
                  </a:extLst>
                </p:cNvPr>
                <p:cNvCxnSpPr>
                  <a:stCxn id="242" idx="7"/>
                  <a:endCxn id="220" idx="3"/>
                </p:cNvCxnSpPr>
                <p:nvPr/>
              </p:nvCxnSpPr>
              <p:spPr>
                <a:xfrm flipV="1">
                  <a:off x="5810498" y="1685308"/>
                  <a:ext cx="257787" cy="2034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313">
                  <a:extLst>
                    <a:ext uri="{FF2B5EF4-FFF2-40B4-BE49-F238E27FC236}">
                      <a16:creationId xmlns:a16="http://schemas.microsoft.com/office/drawing/2014/main" id="{EBA7473D-6EEF-F64B-80E2-EB45FFF6699C}"/>
                    </a:ext>
                  </a:extLst>
                </p:cNvPr>
                <p:cNvCxnSpPr>
                  <a:stCxn id="220" idx="6"/>
                  <a:endCxn id="213" idx="2"/>
                </p:cNvCxnSpPr>
                <p:nvPr/>
              </p:nvCxnSpPr>
              <p:spPr>
                <a:xfrm rot="306626">
                  <a:off x="6327933" y="1629851"/>
                  <a:ext cx="630711" cy="1153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3" name="Picture 8" descr="MCj04326230000[1]">
                  <a:extLst>
                    <a:ext uri="{FF2B5EF4-FFF2-40B4-BE49-F238E27FC236}">
                      <a16:creationId xmlns:a16="http://schemas.microsoft.com/office/drawing/2014/main" id="{7A8747C6-C407-684A-AC8F-17606B31AB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306626">
                  <a:off x="4079784" y="1657565"/>
                  <a:ext cx="449680" cy="4496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24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324F72DE-EB28-F04A-BF63-DB22321AD3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199839" y="2975399"/>
                  <a:ext cx="451626" cy="45162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25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E7F41EC3-A869-7E47-8395-03CB2BCC4F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27850" y="3097391"/>
                  <a:ext cx="451626" cy="451626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26" name="组合 556">
                  <a:extLst>
                    <a:ext uri="{FF2B5EF4-FFF2-40B4-BE49-F238E27FC236}">
                      <a16:creationId xmlns:a16="http://schemas.microsoft.com/office/drawing/2014/main" id="{AE46CC23-5A2C-BC48-BB95-DF634408976D}"/>
                    </a:ext>
                  </a:extLst>
                </p:cNvPr>
                <p:cNvGrpSpPr/>
                <p:nvPr/>
              </p:nvGrpSpPr>
              <p:grpSpPr>
                <a:xfrm rot="21357378">
                  <a:off x="7463189" y="1625353"/>
                  <a:ext cx="514320" cy="756019"/>
                  <a:chOff x="7463189" y="1625353"/>
                  <a:chExt cx="514320" cy="756019"/>
                </a:xfrm>
              </p:grpSpPr>
              <p:pic>
                <p:nvPicPr>
                  <p:cNvPr id="244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D4E511B3-9F22-1740-A36D-F2F9865F3B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63189" y="1625353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5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931AAEE4-F5C8-1042-B778-BC8E9FCE7C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495558" y="178125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6" name="Picture 3" descr="C:\Users\Andreas Haeberlen\AppData\Local\Microsoft\Windows\Temporary Internet Files\Content.IE5\EUZBJCBX\MC900434845[2].png">
                    <a:extLst>
                      <a:ext uri="{FF2B5EF4-FFF2-40B4-BE49-F238E27FC236}">
                        <a16:creationId xmlns:a16="http://schemas.microsoft.com/office/drawing/2014/main" id="{573376DB-F148-A249-98F5-7018195E48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 rot="306626">
                    <a:off x="7525883" y="1929746"/>
                    <a:ext cx="451626" cy="45162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227" name="椭圆 320">
                  <a:extLst>
                    <a:ext uri="{FF2B5EF4-FFF2-40B4-BE49-F238E27FC236}">
                      <a16:creationId xmlns:a16="http://schemas.microsoft.com/office/drawing/2014/main" id="{9A689794-D7BF-6D4D-A198-1D06F3D65D1E}"/>
                    </a:ext>
                  </a:extLst>
                </p:cNvPr>
                <p:cNvSpPr/>
                <p:nvPr/>
              </p:nvSpPr>
              <p:spPr>
                <a:xfrm rot="19495250">
                  <a:off x="5097245" y="1751345"/>
                  <a:ext cx="314861" cy="55245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8" name="直接连接符 321">
                  <a:extLst>
                    <a:ext uri="{FF2B5EF4-FFF2-40B4-BE49-F238E27FC236}">
                      <a16:creationId xmlns:a16="http://schemas.microsoft.com/office/drawing/2014/main" id="{C4E74EB7-835B-8C45-A0D8-5FE98C9B793E}"/>
                    </a:ext>
                  </a:extLst>
                </p:cNvPr>
                <p:cNvCxnSpPr>
                  <a:stCxn id="243" idx="7"/>
                  <a:endCxn id="242" idx="2"/>
                </p:cNvCxnSpPr>
                <p:nvPr/>
              </p:nvCxnSpPr>
              <p:spPr>
                <a:xfrm flipV="1">
                  <a:off x="4844130" y="1972093"/>
                  <a:ext cx="700328" cy="11388"/>
                </a:xfrm>
                <a:prstGeom prst="line">
                  <a:avLst/>
                </a:pr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椭圆 322">
                  <a:extLst>
                    <a:ext uri="{FF2B5EF4-FFF2-40B4-BE49-F238E27FC236}">
                      <a16:creationId xmlns:a16="http://schemas.microsoft.com/office/drawing/2014/main" id="{468C17EA-3308-B04C-BB14-4F8C8BFBD339}"/>
                    </a:ext>
                  </a:extLst>
                </p:cNvPr>
                <p:cNvSpPr/>
                <p:nvPr/>
              </p:nvSpPr>
              <p:spPr>
                <a:xfrm rot="5399961">
                  <a:off x="4745310" y="2295199"/>
                  <a:ext cx="314861" cy="34362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0" name="直接连接符 323">
                  <a:extLst>
                    <a:ext uri="{FF2B5EF4-FFF2-40B4-BE49-F238E27FC236}">
                      <a16:creationId xmlns:a16="http://schemas.microsoft.com/office/drawing/2014/main" id="{A3E4383C-87B3-F145-BF01-0D2780573045}"/>
                    </a:ext>
                  </a:extLst>
                </p:cNvPr>
                <p:cNvCxnSpPr>
                  <a:stCxn id="243" idx="4"/>
                  <a:endCxn id="211" idx="0"/>
                </p:cNvCxnSpPr>
                <p:nvPr/>
              </p:nvCxnSpPr>
              <p:spPr>
                <a:xfrm rot="306626">
                  <a:off x="4697869" y="2233581"/>
                  <a:ext cx="85753" cy="3791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331">
                  <a:extLst>
                    <a:ext uri="{FF2B5EF4-FFF2-40B4-BE49-F238E27FC236}">
                      <a16:creationId xmlns:a16="http://schemas.microsoft.com/office/drawing/2014/main" id="{7FD3D771-584F-BD4A-9232-1076390D1FA3}"/>
                    </a:ext>
                  </a:extLst>
                </p:cNvPr>
                <p:cNvCxnSpPr/>
                <p:nvPr/>
              </p:nvCxnSpPr>
              <p:spPr>
                <a:xfrm rot="306626" flipV="1">
                  <a:off x="5503120" y="2818466"/>
                  <a:ext cx="277059" cy="350367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2" name="Picture 101" descr="MCj03491210000[1]">
                  <a:extLst>
                    <a:ext uri="{FF2B5EF4-FFF2-40B4-BE49-F238E27FC236}">
                      <a16:creationId xmlns:a16="http://schemas.microsoft.com/office/drawing/2014/main" id="{FF2BDDA8-4D51-D94A-B62B-B58B598061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104557" y="2411474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233" name="Picture 101" descr="MCj03491210000[1]">
                  <a:extLst>
                    <a:ext uri="{FF2B5EF4-FFF2-40B4-BE49-F238E27FC236}">
                      <a16:creationId xmlns:a16="http://schemas.microsoft.com/office/drawing/2014/main" id="{6AA35CBA-7EFC-064A-AE58-4A64A28636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4403597" y="3042582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pic>
              <p:nvPicPr>
                <p:cNvPr id="234" name="Picture 101" descr="MCj03491210000[1]">
                  <a:extLst>
                    <a:ext uri="{FF2B5EF4-FFF2-40B4-BE49-F238E27FC236}">
                      <a16:creationId xmlns:a16="http://schemas.microsoft.com/office/drawing/2014/main" id="{271E2C36-6685-CC48-B893-FDA4B59559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306626">
                  <a:off x="3964066" y="1908451"/>
                  <a:ext cx="629346" cy="57248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</p:pic>
            <p:cxnSp>
              <p:nvCxnSpPr>
                <p:cNvPr id="235" name="直接连接符 332">
                  <a:extLst>
                    <a:ext uri="{FF2B5EF4-FFF2-40B4-BE49-F238E27FC236}">
                      <a16:creationId xmlns:a16="http://schemas.microsoft.com/office/drawing/2014/main" id="{64F9B4F9-9792-724B-855A-95730D6BA27F}"/>
                    </a:ext>
                  </a:extLst>
                </p:cNvPr>
                <p:cNvCxnSpPr/>
                <p:nvPr/>
              </p:nvCxnSpPr>
              <p:spPr>
                <a:xfrm rot="306626">
                  <a:off x="4843920" y="2142032"/>
                  <a:ext cx="873081" cy="467088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333">
                  <a:extLst>
                    <a:ext uri="{FF2B5EF4-FFF2-40B4-BE49-F238E27FC236}">
                      <a16:creationId xmlns:a16="http://schemas.microsoft.com/office/drawing/2014/main" id="{72090BF6-AA31-A54D-AA42-3F04F7CB1E19}"/>
                    </a:ext>
                  </a:extLst>
                </p:cNvPr>
                <p:cNvCxnSpPr/>
                <p:nvPr/>
              </p:nvCxnSpPr>
              <p:spPr>
                <a:xfrm rot="306626" flipV="1">
                  <a:off x="6001320" y="2460550"/>
                  <a:ext cx="650905" cy="215247"/>
                </a:xfrm>
                <a:prstGeom prst="line">
                  <a:avLst/>
                </a:prstGeom>
                <a:ln w="1016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338">
                  <a:extLst>
                    <a:ext uri="{FF2B5EF4-FFF2-40B4-BE49-F238E27FC236}">
                      <a16:creationId xmlns:a16="http://schemas.microsoft.com/office/drawing/2014/main" id="{5890C4FD-D80E-E64B-9F81-D0B815EC2EE7}"/>
                    </a:ext>
                  </a:extLst>
                </p:cNvPr>
                <p:cNvCxnSpPr/>
                <p:nvPr/>
              </p:nvCxnSpPr>
              <p:spPr>
                <a:xfrm rot="306626" flipV="1">
                  <a:off x="6824588" y="1938697"/>
                  <a:ext cx="210339" cy="343652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339">
                  <a:extLst>
                    <a:ext uri="{FF2B5EF4-FFF2-40B4-BE49-F238E27FC236}">
                      <a16:creationId xmlns:a16="http://schemas.microsoft.com/office/drawing/2014/main" id="{5FD2CB45-CD9E-8C4A-930B-869E4A03557F}"/>
                    </a:ext>
                  </a:extLst>
                </p:cNvPr>
                <p:cNvCxnSpPr/>
                <p:nvPr/>
              </p:nvCxnSpPr>
              <p:spPr>
                <a:xfrm rot="306626">
                  <a:off x="6891540" y="2508768"/>
                  <a:ext cx="237234" cy="137215"/>
                </a:xfrm>
                <a:prstGeom prst="line">
                  <a:avLst/>
                </a:prstGeom>
                <a:ln w="476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椭圆 302">
                  <a:extLst>
                    <a:ext uri="{FF2B5EF4-FFF2-40B4-BE49-F238E27FC236}">
                      <a16:creationId xmlns:a16="http://schemas.microsoft.com/office/drawing/2014/main" id="{C79D04F5-42D2-8A4E-A258-039C6099AA92}"/>
                    </a:ext>
                  </a:extLst>
                </p:cNvPr>
                <p:cNvSpPr/>
                <p:nvPr/>
              </p:nvSpPr>
              <p:spPr>
                <a:xfrm rot="306626">
                  <a:off x="7057162" y="2648842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椭圆 300">
                  <a:extLst>
                    <a:ext uri="{FF2B5EF4-FFF2-40B4-BE49-F238E27FC236}">
                      <a16:creationId xmlns:a16="http://schemas.microsoft.com/office/drawing/2014/main" id="{713D5088-C82B-AC4F-BDC2-3F1E5E5599BD}"/>
                    </a:ext>
                  </a:extLst>
                </p:cNvPr>
                <p:cNvSpPr/>
                <p:nvPr/>
              </p:nvSpPr>
              <p:spPr>
                <a:xfrm rot="306626">
                  <a:off x="6639578" y="225951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Picture 3" descr="C:\Users\Andreas Haeberlen\AppData\Local\Microsoft\Windows\Temporary Internet Files\Content.IE5\EUZBJCBX\MC900434845[2].png">
                  <a:extLst>
                    <a:ext uri="{FF2B5EF4-FFF2-40B4-BE49-F238E27FC236}">
                      <a16:creationId xmlns:a16="http://schemas.microsoft.com/office/drawing/2014/main" id="{E6588E80-7C04-7642-9A4B-9304BA5F5A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60049">
                  <a:off x="7270154" y="3210017"/>
                  <a:ext cx="451626" cy="451626"/>
                </a:xfrm>
                <a:prstGeom prst="rect">
                  <a:avLst/>
                </a:prstGeom>
                <a:noFill/>
              </p:spPr>
            </p:pic>
            <p:sp>
              <p:nvSpPr>
                <p:cNvPr id="242" name="椭圆 299">
                  <a:extLst>
                    <a:ext uri="{FF2B5EF4-FFF2-40B4-BE49-F238E27FC236}">
                      <a16:creationId xmlns:a16="http://schemas.microsoft.com/office/drawing/2014/main" id="{33A90653-A32F-8843-B6E3-B2AE4F6DADBF}"/>
                    </a:ext>
                  </a:extLst>
                </p:cNvPr>
                <p:cNvSpPr/>
                <p:nvPr/>
              </p:nvSpPr>
              <p:spPr>
                <a:xfrm rot="306626">
                  <a:off x="5543858" y="1834656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椭圆 295">
                  <a:extLst>
                    <a:ext uri="{FF2B5EF4-FFF2-40B4-BE49-F238E27FC236}">
                      <a16:creationId xmlns:a16="http://schemas.microsoft.com/office/drawing/2014/main" id="{D5E29659-C09F-8F41-A0C0-73268BAE05A1}"/>
                    </a:ext>
                  </a:extLst>
                </p:cNvPr>
                <p:cNvSpPr/>
                <p:nvPr/>
              </p:nvSpPr>
              <p:spPr>
                <a:xfrm rot="306626">
                  <a:off x="4577490" y="1929363"/>
                  <a:ext cx="301752" cy="30175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8" name="椭圆 797">
              <a:extLst>
                <a:ext uri="{FF2B5EF4-FFF2-40B4-BE49-F238E27FC236}">
                  <a16:creationId xmlns:a16="http://schemas.microsoft.com/office/drawing/2014/main" id="{AC80D998-02E5-BC42-B62E-7CB556440A4D}"/>
                </a:ext>
              </a:extLst>
            </p:cNvPr>
            <p:cNvSpPr/>
            <p:nvPr/>
          </p:nvSpPr>
          <p:spPr>
            <a:xfrm rot="306626">
              <a:off x="3482004" y="1429294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直接连接符 798">
              <a:extLst>
                <a:ext uri="{FF2B5EF4-FFF2-40B4-BE49-F238E27FC236}">
                  <a16:creationId xmlns:a16="http://schemas.microsoft.com/office/drawing/2014/main" id="{8C72B696-1A5B-8E42-8CF1-A715827BCD10}"/>
                </a:ext>
              </a:extLst>
            </p:cNvPr>
            <p:cNvCxnSpPr>
              <a:stCxn id="178" idx="5"/>
            </p:cNvCxnSpPr>
            <p:nvPr/>
          </p:nvCxnSpPr>
          <p:spPr>
            <a:xfrm>
              <a:off x="3729638" y="1695934"/>
              <a:ext cx="206314" cy="3461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333">
              <a:extLst>
                <a:ext uri="{FF2B5EF4-FFF2-40B4-BE49-F238E27FC236}">
                  <a16:creationId xmlns:a16="http://schemas.microsoft.com/office/drawing/2014/main" id="{FA4E99B9-A7E7-004E-8249-712ADA2A4775}"/>
                </a:ext>
              </a:extLst>
            </p:cNvPr>
            <p:cNvCxnSpPr>
              <a:cxnSpLocks/>
              <a:stCxn id="242" idx="6"/>
              <a:endCxn id="220" idx="4"/>
            </p:cNvCxnSpPr>
            <p:nvPr/>
          </p:nvCxnSpPr>
          <p:spPr>
            <a:xfrm flipV="1">
              <a:off x="4166944" y="1911148"/>
              <a:ext cx="327180" cy="261935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6" name="图片 513">
              <a:extLst>
                <a:ext uri="{FF2B5EF4-FFF2-40B4-BE49-F238E27FC236}">
                  <a16:creationId xmlns:a16="http://schemas.microsoft.com/office/drawing/2014/main" id="{B8DEED70-D3ED-6140-96A0-E5D2D61D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675792" y="2795808"/>
              <a:ext cx="230446" cy="230446"/>
            </a:xfrm>
            <a:prstGeom prst="rect">
              <a:avLst/>
            </a:prstGeom>
          </p:spPr>
        </p:pic>
        <p:pic>
          <p:nvPicPr>
            <p:cNvPr id="195" name="图片 513">
              <a:extLst>
                <a:ext uri="{FF2B5EF4-FFF2-40B4-BE49-F238E27FC236}">
                  <a16:creationId xmlns:a16="http://schemas.microsoft.com/office/drawing/2014/main" id="{89ACE82D-C171-D747-844B-A3D70A95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00000" flipV="1">
              <a:off x="4565843" y="2038892"/>
              <a:ext cx="230446" cy="230446"/>
            </a:xfrm>
            <a:prstGeom prst="rect">
              <a:avLst/>
            </a:prstGeom>
          </p:spPr>
        </p:pic>
        <p:sp>
          <p:nvSpPr>
            <p:cNvPr id="196" name="椭圆 299">
              <a:extLst>
                <a:ext uri="{FF2B5EF4-FFF2-40B4-BE49-F238E27FC236}">
                  <a16:creationId xmlns:a16="http://schemas.microsoft.com/office/drawing/2014/main" id="{91E8FCA6-24BB-584A-BDDF-B68FA20FD954}"/>
                </a:ext>
              </a:extLst>
            </p:cNvPr>
            <p:cNvSpPr/>
            <p:nvPr/>
          </p:nvSpPr>
          <p:spPr>
            <a:xfrm rot="306626">
              <a:off x="4038126" y="2697402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2" descr="Image result for google logo">
              <a:extLst>
                <a:ext uri="{FF2B5EF4-FFF2-40B4-BE49-F238E27FC236}">
                  <a16:creationId xmlns:a16="http://schemas.microsoft.com/office/drawing/2014/main" id="{941417CA-67DF-0146-A8C2-1CB094CA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737" y="1945696"/>
              <a:ext cx="592931" cy="19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4" descr="Image result for facebook logo">
              <a:extLst>
                <a:ext uri="{FF2B5EF4-FFF2-40B4-BE49-F238E27FC236}">
                  <a16:creationId xmlns:a16="http://schemas.microsoft.com/office/drawing/2014/main" id="{DF4315C7-60FB-E24D-BD68-2097C7738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133" y="3459237"/>
              <a:ext cx="457200" cy="28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866" name="Picture 2" descr="Image result for openflow">
            <a:extLst>
              <a:ext uri="{FF2B5EF4-FFF2-40B4-BE49-F238E27FC236}">
                <a16:creationId xmlns:a16="http://schemas.microsoft.com/office/drawing/2014/main" id="{8ABC7870-F9B0-3E44-BC1A-DE49768E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72" y="1341350"/>
            <a:ext cx="1281667" cy="6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43" descr="MCj04316160000[1]">
            <a:extLst>
              <a:ext uri="{FF2B5EF4-FFF2-40B4-BE49-F238E27FC236}">
                <a16:creationId xmlns:a16="http://schemas.microsoft.com/office/drawing/2014/main" id="{C9E46F3A-CD26-1C48-8E37-27EF7730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01083" y="1029625"/>
            <a:ext cx="1189625" cy="1189628"/>
          </a:xfrm>
          <a:prstGeom prst="rect">
            <a:avLst/>
          </a:prstGeom>
          <a:noFill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9D89D1-C3C2-2449-97F5-1B70D474ABC8}"/>
              </a:ext>
            </a:extLst>
          </p:cNvPr>
          <p:cNvCxnSpPr>
            <a:cxnSpLocks/>
          </p:cNvCxnSpPr>
          <p:nvPr/>
        </p:nvCxnSpPr>
        <p:spPr>
          <a:xfrm flipV="1">
            <a:off x="2481961" y="2009666"/>
            <a:ext cx="1037794" cy="760673"/>
          </a:xfrm>
          <a:prstGeom prst="straightConnector1">
            <a:avLst/>
          </a:prstGeom>
          <a:ln w="25400"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2F5551F7-2B42-9843-9890-E907501C9DBC}"/>
              </a:ext>
            </a:extLst>
          </p:cNvPr>
          <p:cNvCxnSpPr>
            <a:cxnSpLocks/>
          </p:cNvCxnSpPr>
          <p:nvPr/>
        </p:nvCxnSpPr>
        <p:spPr>
          <a:xfrm flipH="1">
            <a:off x="2507753" y="2270072"/>
            <a:ext cx="1004863" cy="742014"/>
          </a:xfrm>
          <a:prstGeom prst="straightConnector1">
            <a:avLst/>
          </a:prstGeom>
          <a:ln w="25400"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E51333CC-5D28-4A4B-BC5C-1E65EE921D9C}"/>
              </a:ext>
            </a:extLst>
          </p:cNvPr>
          <p:cNvCxnSpPr>
            <a:cxnSpLocks/>
          </p:cNvCxnSpPr>
          <p:nvPr/>
        </p:nvCxnSpPr>
        <p:spPr>
          <a:xfrm flipH="1">
            <a:off x="4308993" y="2328936"/>
            <a:ext cx="7899" cy="445202"/>
          </a:xfrm>
          <a:prstGeom prst="straightConnector1">
            <a:avLst/>
          </a:prstGeom>
          <a:ln w="25400"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A6B8A1B4-555C-F04B-A7F6-D9F59B2171B4}"/>
              </a:ext>
            </a:extLst>
          </p:cNvPr>
          <p:cNvCxnSpPr>
            <a:cxnSpLocks/>
          </p:cNvCxnSpPr>
          <p:nvPr/>
        </p:nvCxnSpPr>
        <p:spPr>
          <a:xfrm flipV="1">
            <a:off x="4506101" y="2328510"/>
            <a:ext cx="1" cy="467319"/>
          </a:xfrm>
          <a:prstGeom prst="straightConnector1">
            <a:avLst/>
          </a:prstGeom>
          <a:ln w="25400"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8423AABB-6CAB-FB46-9A49-1FFE5C76D486}"/>
              </a:ext>
            </a:extLst>
          </p:cNvPr>
          <p:cNvCxnSpPr>
            <a:cxnSpLocks/>
          </p:cNvCxnSpPr>
          <p:nvPr/>
        </p:nvCxnSpPr>
        <p:spPr>
          <a:xfrm>
            <a:off x="4990708" y="2009666"/>
            <a:ext cx="1333892" cy="892322"/>
          </a:xfrm>
          <a:prstGeom prst="straightConnector1">
            <a:avLst/>
          </a:prstGeom>
          <a:ln w="25400">
            <a:solidFill>
              <a:srgbClr val="FF0000">
                <a:alpha val="9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B414A981-D235-7643-B35C-B8B43C5D1927}"/>
              </a:ext>
            </a:extLst>
          </p:cNvPr>
          <p:cNvSpPr/>
          <p:nvPr/>
        </p:nvSpPr>
        <p:spPr>
          <a:xfrm>
            <a:off x="2749461" y="2130440"/>
            <a:ext cx="219855" cy="223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29AFA28-A4D2-0D44-9FE8-D8D91B64FE68}"/>
              </a:ext>
            </a:extLst>
          </p:cNvPr>
          <p:cNvSpPr txBox="1"/>
          <p:nvPr/>
        </p:nvSpPr>
        <p:spPr>
          <a:xfrm>
            <a:off x="2722769" y="2055650"/>
            <a:ext cx="45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7614E4AD-2F1E-C64E-BD98-8BB82866E8A5}"/>
              </a:ext>
            </a:extLst>
          </p:cNvPr>
          <p:cNvSpPr/>
          <p:nvPr/>
        </p:nvSpPr>
        <p:spPr>
          <a:xfrm>
            <a:off x="3957403" y="2432012"/>
            <a:ext cx="219855" cy="223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57D5AB9-BE1A-E649-AED7-E55210104908}"/>
              </a:ext>
            </a:extLst>
          </p:cNvPr>
          <p:cNvSpPr txBox="1"/>
          <p:nvPr/>
        </p:nvSpPr>
        <p:spPr>
          <a:xfrm>
            <a:off x="3930711" y="2357222"/>
            <a:ext cx="45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70F51A0-8ED7-2544-AB06-173246123108}"/>
              </a:ext>
            </a:extLst>
          </p:cNvPr>
          <p:cNvSpPr/>
          <p:nvPr/>
        </p:nvSpPr>
        <p:spPr>
          <a:xfrm>
            <a:off x="3111462" y="2633220"/>
            <a:ext cx="219855" cy="223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077C858-8600-F04A-A8A9-C7A74EE548C9}"/>
              </a:ext>
            </a:extLst>
          </p:cNvPr>
          <p:cNvSpPr txBox="1"/>
          <p:nvPr/>
        </p:nvSpPr>
        <p:spPr>
          <a:xfrm>
            <a:off x="3076063" y="2550330"/>
            <a:ext cx="45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22BADDE-F307-914D-ACBF-551EFA6DA8F2}"/>
              </a:ext>
            </a:extLst>
          </p:cNvPr>
          <p:cNvSpPr/>
          <p:nvPr/>
        </p:nvSpPr>
        <p:spPr>
          <a:xfrm>
            <a:off x="5695229" y="2243331"/>
            <a:ext cx="219855" cy="223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C994C7E-EF3F-4540-84DA-5FE55E3E6BD1}"/>
              </a:ext>
            </a:extLst>
          </p:cNvPr>
          <p:cNvSpPr txBox="1"/>
          <p:nvPr/>
        </p:nvSpPr>
        <p:spPr>
          <a:xfrm>
            <a:off x="5668537" y="2168541"/>
            <a:ext cx="45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83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1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5" grpId="0"/>
      <p:bldP spid="256" grpId="0" animBg="1"/>
      <p:bldP spid="257" grpId="0"/>
      <p:bldP spid="260" grpId="0" animBg="1"/>
      <p:bldP spid="2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Ripple: A fully decentralized defense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85582" y="4353899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Programmable switches coordinate in data plane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A panoramic view as defined in a policy language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Switches extract local signals, propagate them across the network, and reconstruct the global view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59" name="组合 229">
            <a:extLst>
              <a:ext uri="{FF2B5EF4-FFF2-40B4-BE49-F238E27FC236}">
                <a16:creationId xmlns:a16="http://schemas.microsoft.com/office/drawing/2014/main" id="{E6987675-6107-1543-AB05-D57B0FB84855}"/>
              </a:ext>
            </a:extLst>
          </p:cNvPr>
          <p:cNvGrpSpPr/>
          <p:nvPr/>
        </p:nvGrpSpPr>
        <p:grpSpPr>
          <a:xfrm>
            <a:off x="2314176" y="1524127"/>
            <a:ext cx="3897725" cy="2381142"/>
            <a:chOff x="8652776" y="1094871"/>
            <a:chExt cx="3897725" cy="2381142"/>
          </a:xfrm>
        </p:grpSpPr>
        <p:sp>
          <p:nvSpPr>
            <p:cNvPr id="262" name="云形 662">
              <a:extLst>
                <a:ext uri="{FF2B5EF4-FFF2-40B4-BE49-F238E27FC236}">
                  <a16:creationId xmlns:a16="http://schemas.microsoft.com/office/drawing/2014/main" id="{D27E8C34-7E4B-2C4B-A4D3-2EAF7E0C1501}"/>
                </a:ext>
              </a:extLst>
            </p:cNvPr>
            <p:cNvSpPr/>
            <p:nvPr/>
          </p:nvSpPr>
          <p:spPr>
            <a:xfrm rot="11106626">
              <a:off x="9216118" y="1094871"/>
              <a:ext cx="2765340" cy="2176117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3" name="直接连接符 664">
              <a:extLst>
                <a:ext uri="{FF2B5EF4-FFF2-40B4-BE49-F238E27FC236}">
                  <a16:creationId xmlns:a16="http://schemas.microsoft.com/office/drawing/2014/main" id="{7D295123-27F6-414B-9531-490273DA8484}"/>
                </a:ext>
              </a:extLst>
            </p:cNvPr>
            <p:cNvCxnSpPr>
              <a:endCxn id="308" idx="2"/>
            </p:cNvCxnSpPr>
            <p:nvPr/>
          </p:nvCxnSpPr>
          <p:spPr>
            <a:xfrm rot="306626" flipV="1">
              <a:off x="8965849" y="1896869"/>
              <a:ext cx="183095" cy="561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665">
              <a:extLst>
                <a:ext uri="{FF2B5EF4-FFF2-40B4-BE49-F238E27FC236}">
                  <a16:creationId xmlns:a16="http://schemas.microsoft.com/office/drawing/2014/main" id="{CDCE7D1C-CFC2-4B44-9272-B8F4BE8AAD09}"/>
                </a:ext>
              </a:extLst>
            </p:cNvPr>
            <p:cNvCxnSpPr>
              <a:endCxn id="274" idx="3"/>
            </p:cNvCxnSpPr>
            <p:nvPr/>
          </p:nvCxnSpPr>
          <p:spPr>
            <a:xfrm rot="306626" flipV="1">
              <a:off x="9703426" y="3147452"/>
              <a:ext cx="166351" cy="2205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666">
              <a:extLst>
                <a:ext uri="{FF2B5EF4-FFF2-40B4-BE49-F238E27FC236}">
                  <a16:creationId xmlns:a16="http://schemas.microsoft.com/office/drawing/2014/main" id="{BC047EF5-C2BC-ED4B-A4DB-E1C9A1B4867E}"/>
                </a:ext>
              </a:extLst>
            </p:cNvPr>
            <p:cNvCxnSpPr>
              <a:stCxn id="302" idx="5"/>
              <a:endCxn id="310" idx="1"/>
            </p:cNvCxnSpPr>
            <p:nvPr/>
          </p:nvCxnSpPr>
          <p:spPr>
            <a:xfrm>
              <a:off x="11772278" y="1740633"/>
              <a:ext cx="296570" cy="1004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667">
              <a:extLst>
                <a:ext uri="{FF2B5EF4-FFF2-40B4-BE49-F238E27FC236}">
                  <a16:creationId xmlns:a16="http://schemas.microsoft.com/office/drawing/2014/main" id="{76DD0CBF-291F-0149-ADDC-8A985744EA3F}"/>
                </a:ext>
              </a:extLst>
            </p:cNvPr>
            <p:cNvCxnSpPr>
              <a:stCxn id="300" idx="6"/>
            </p:cNvCxnSpPr>
            <p:nvPr/>
          </p:nvCxnSpPr>
          <p:spPr>
            <a:xfrm rot="306626">
              <a:off x="11928259" y="2659166"/>
              <a:ext cx="174958" cy="60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668">
              <a:extLst>
                <a:ext uri="{FF2B5EF4-FFF2-40B4-BE49-F238E27FC236}">
                  <a16:creationId xmlns:a16="http://schemas.microsoft.com/office/drawing/2014/main" id="{D66FBD49-07CC-3F49-B3FF-D47CC2B64FC1}"/>
                </a:ext>
              </a:extLst>
            </p:cNvPr>
            <p:cNvCxnSpPr>
              <a:stCxn id="273" idx="5"/>
              <a:endCxn id="274" idx="2"/>
            </p:cNvCxnSpPr>
            <p:nvPr/>
          </p:nvCxnSpPr>
          <p:spPr>
            <a:xfrm rot="306626">
              <a:off x="9409213" y="2739632"/>
              <a:ext cx="449429" cy="2867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669">
              <a:extLst>
                <a:ext uri="{FF2B5EF4-FFF2-40B4-BE49-F238E27FC236}">
                  <a16:creationId xmlns:a16="http://schemas.microsoft.com/office/drawing/2014/main" id="{F91BD791-324B-7A4B-942E-139AFE6A90FB}"/>
                </a:ext>
              </a:extLst>
            </p:cNvPr>
            <p:cNvCxnSpPr>
              <a:stCxn id="274" idx="7"/>
              <a:endCxn id="297" idx="4"/>
            </p:cNvCxnSpPr>
            <p:nvPr/>
          </p:nvCxnSpPr>
          <p:spPr>
            <a:xfrm rot="306626" flipV="1">
              <a:off x="10124364" y="2625696"/>
              <a:ext cx="277059" cy="350367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670">
              <a:extLst>
                <a:ext uri="{FF2B5EF4-FFF2-40B4-BE49-F238E27FC236}">
                  <a16:creationId xmlns:a16="http://schemas.microsoft.com/office/drawing/2014/main" id="{01C35AD0-6EB5-034A-9D6F-EFBE9470A83C}"/>
                </a:ext>
              </a:extLst>
            </p:cNvPr>
            <p:cNvCxnSpPr>
              <a:stCxn id="297" idx="6"/>
              <a:endCxn id="292" idx="3"/>
            </p:cNvCxnSpPr>
            <p:nvPr/>
          </p:nvCxnSpPr>
          <p:spPr>
            <a:xfrm rot="306626" flipV="1">
              <a:off x="10588485" y="2316065"/>
              <a:ext cx="650905" cy="215247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671">
              <a:extLst>
                <a:ext uri="{FF2B5EF4-FFF2-40B4-BE49-F238E27FC236}">
                  <a16:creationId xmlns:a16="http://schemas.microsoft.com/office/drawing/2014/main" id="{CF1D9FAB-809B-0A47-9B74-8F77C576B518}"/>
                </a:ext>
              </a:extLst>
            </p:cNvPr>
            <p:cNvCxnSpPr>
              <a:stCxn id="292" idx="0"/>
            </p:cNvCxnSpPr>
            <p:nvPr/>
          </p:nvCxnSpPr>
          <p:spPr>
            <a:xfrm rot="306626" flipV="1">
              <a:off x="11391774" y="1764847"/>
              <a:ext cx="210339" cy="3436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672">
              <a:extLst>
                <a:ext uri="{FF2B5EF4-FFF2-40B4-BE49-F238E27FC236}">
                  <a16:creationId xmlns:a16="http://schemas.microsoft.com/office/drawing/2014/main" id="{74826B08-8C38-C149-BC97-CFF9E97F7F19}"/>
                </a:ext>
              </a:extLst>
            </p:cNvPr>
            <p:cNvCxnSpPr>
              <a:stCxn id="292" idx="5"/>
              <a:endCxn id="300" idx="1"/>
            </p:cNvCxnSpPr>
            <p:nvPr/>
          </p:nvCxnSpPr>
          <p:spPr>
            <a:xfrm rot="306626">
              <a:off x="11453621" y="2374782"/>
              <a:ext cx="237234" cy="137215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673">
              <a:extLst>
                <a:ext uri="{FF2B5EF4-FFF2-40B4-BE49-F238E27FC236}">
                  <a16:creationId xmlns:a16="http://schemas.microsoft.com/office/drawing/2014/main" id="{38DAA8D2-2020-2542-86FE-1180C79DD368}"/>
                </a:ext>
              </a:extLst>
            </p:cNvPr>
            <p:cNvCxnSpPr>
              <a:stCxn id="308" idx="6"/>
              <a:endCxn id="297" idx="2"/>
            </p:cNvCxnSpPr>
            <p:nvPr/>
          </p:nvCxnSpPr>
          <p:spPr>
            <a:xfrm rot="306626">
              <a:off x="9429097" y="1969970"/>
              <a:ext cx="873081" cy="46708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椭圆 675">
              <a:extLst>
                <a:ext uri="{FF2B5EF4-FFF2-40B4-BE49-F238E27FC236}">
                  <a16:creationId xmlns:a16="http://schemas.microsoft.com/office/drawing/2014/main" id="{E4713EA3-1465-B84F-8FF1-7D99EFA96FD6}"/>
                </a:ext>
              </a:extLst>
            </p:cNvPr>
            <p:cNvSpPr/>
            <p:nvPr/>
          </p:nvSpPr>
          <p:spPr>
            <a:xfrm rot="306626">
              <a:off x="9175241" y="2453546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椭圆 676">
              <a:extLst>
                <a:ext uri="{FF2B5EF4-FFF2-40B4-BE49-F238E27FC236}">
                  <a16:creationId xmlns:a16="http://schemas.microsoft.com/office/drawing/2014/main" id="{4017CE1F-8EBF-934C-B28E-B670B70EB751}"/>
                </a:ext>
              </a:extLst>
            </p:cNvPr>
            <p:cNvSpPr/>
            <p:nvPr/>
          </p:nvSpPr>
          <p:spPr>
            <a:xfrm rot="306626">
              <a:off x="9844381" y="2909255"/>
              <a:ext cx="299814" cy="299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直接连接符 679">
              <a:extLst>
                <a:ext uri="{FF2B5EF4-FFF2-40B4-BE49-F238E27FC236}">
                  <a16:creationId xmlns:a16="http://schemas.microsoft.com/office/drawing/2014/main" id="{8A62B400-E3A6-7943-B008-D377B1824F42}"/>
                </a:ext>
              </a:extLst>
            </p:cNvPr>
            <p:cNvCxnSpPr>
              <a:stCxn id="307" idx="6"/>
              <a:endCxn id="292" idx="1"/>
            </p:cNvCxnSpPr>
            <p:nvPr/>
          </p:nvCxnSpPr>
          <p:spPr>
            <a:xfrm>
              <a:off x="10475400" y="1856588"/>
              <a:ext cx="791288" cy="27637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680">
              <a:extLst>
                <a:ext uri="{FF2B5EF4-FFF2-40B4-BE49-F238E27FC236}">
                  <a16:creationId xmlns:a16="http://schemas.microsoft.com/office/drawing/2014/main" id="{30CB0802-25AD-584D-BF1A-9E591F7B2E14}"/>
                </a:ext>
              </a:extLst>
            </p:cNvPr>
            <p:cNvCxnSpPr>
              <a:stCxn id="307" idx="4"/>
              <a:endCxn id="297" idx="0"/>
            </p:cNvCxnSpPr>
            <p:nvPr/>
          </p:nvCxnSpPr>
          <p:spPr>
            <a:xfrm>
              <a:off x="10311686" y="1993424"/>
              <a:ext cx="131669" cy="3447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682">
              <a:extLst>
                <a:ext uri="{FF2B5EF4-FFF2-40B4-BE49-F238E27FC236}">
                  <a16:creationId xmlns:a16="http://schemas.microsoft.com/office/drawing/2014/main" id="{5F28EE9D-6232-8C48-9B57-D573EC026EDE}"/>
                </a:ext>
              </a:extLst>
            </p:cNvPr>
            <p:cNvCxnSpPr>
              <a:stCxn id="297" idx="5"/>
              <a:endCxn id="299" idx="2"/>
            </p:cNvCxnSpPr>
            <p:nvPr/>
          </p:nvCxnSpPr>
          <p:spPr>
            <a:xfrm rot="306626">
              <a:off x="10515507" y="2628387"/>
              <a:ext cx="552746" cy="226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683">
              <a:extLst>
                <a:ext uri="{FF2B5EF4-FFF2-40B4-BE49-F238E27FC236}">
                  <a16:creationId xmlns:a16="http://schemas.microsoft.com/office/drawing/2014/main" id="{93BA9D4F-5B8F-F543-9FBC-90EE8AD5ADC1}"/>
                </a:ext>
              </a:extLst>
            </p:cNvPr>
            <p:cNvCxnSpPr>
              <a:stCxn id="299" idx="6"/>
              <a:endCxn id="300" idx="3"/>
            </p:cNvCxnSpPr>
            <p:nvPr/>
          </p:nvCxnSpPr>
          <p:spPr>
            <a:xfrm rot="306626" flipV="1">
              <a:off x="11365852" y="2721450"/>
              <a:ext cx="291202" cy="1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9" name="Picture 8" descr="MCj04326230000[1]">
              <a:extLst>
                <a:ext uri="{FF2B5EF4-FFF2-40B4-BE49-F238E27FC236}">
                  <a16:creationId xmlns:a16="http://schemas.microsoft.com/office/drawing/2014/main" id="{D0EEF822-384E-3D42-8FE6-D3941549B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06626">
              <a:off x="9363417" y="3026332"/>
              <a:ext cx="449680" cy="449681"/>
            </a:xfrm>
            <a:prstGeom prst="rect">
              <a:avLst/>
            </a:prstGeom>
            <a:noFill/>
          </p:spPr>
        </p:pic>
        <p:cxnSp>
          <p:nvCxnSpPr>
            <p:cNvPr id="280" name="直接连接符 687">
              <a:extLst>
                <a:ext uri="{FF2B5EF4-FFF2-40B4-BE49-F238E27FC236}">
                  <a16:creationId xmlns:a16="http://schemas.microsoft.com/office/drawing/2014/main" id="{AA311684-8D35-D448-A376-566889C36879}"/>
                </a:ext>
              </a:extLst>
            </p:cNvPr>
            <p:cNvCxnSpPr>
              <a:stCxn id="307" idx="7"/>
              <a:endCxn id="303" idx="3"/>
            </p:cNvCxnSpPr>
            <p:nvPr/>
          </p:nvCxnSpPr>
          <p:spPr>
            <a:xfrm flipV="1">
              <a:off x="10440889" y="1523644"/>
              <a:ext cx="200389" cy="2227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688">
              <a:extLst>
                <a:ext uri="{FF2B5EF4-FFF2-40B4-BE49-F238E27FC236}">
                  <a16:creationId xmlns:a16="http://schemas.microsoft.com/office/drawing/2014/main" id="{DFC2D313-0F3F-6B46-AC3F-97643EDF116F}"/>
                </a:ext>
              </a:extLst>
            </p:cNvPr>
            <p:cNvCxnSpPr>
              <a:stCxn id="303" idx="6"/>
              <a:endCxn id="302" idx="2"/>
            </p:cNvCxnSpPr>
            <p:nvPr/>
          </p:nvCxnSpPr>
          <p:spPr>
            <a:xfrm rot="306626">
              <a:off x="10900926" y="1468187"/>
              <a:ext cx="630711" cy="115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2" name="Picture 8" descr="MCj04326230000[1]">
              <a:extLst>
                <a:ext uri="{FF2B5EF4-FFF2-40B4-BE49-F238E27FC236}">
                  <a16:creationId xmlns:a16="http://schemas.microsoft.com/office/drawing/2014/main" id="{25FE8586-3A9F-3944-9452-E947F642D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06626">
              <a:off x="8652776" y="1704447"/>
              <a:ext cx="449680" cy="449681"/>
            </a:xfrm>
            <a:prstGeom prst="rect">
              <a:avLst/>
            </a:prstGeom>
            <a:noFill/>
          </p:spPr>
        </p:pic>
        <p:pic>
          <p:nvPicPr>
            <p:cNvPr id="283" name="Picture 3" descr="C:\Users\Andreas Haeberlen\AppData\Local\Microsoft\Windows\Temporary Internet Files\Content.IE5\EUZBJCBX\MC900434845[2].png">
              <a:extLst>
                <a:ext uri="{FF2B5EF4-FFF2-40B4-BE49-F238E27FC236}">
                  <a16:creationId xmlns:a16="http://schemas.microsoft.com/office/drawing/2014/main" id="{51B57F33-C98C-4744-92CA-5518A94A1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60049">
              <a:off x="11979408" y="2525537"/>
              <a:ext cx="451626" cy="451626"/>
            </a:xfrm>
            <a:prstGeom prst="rect">
              <a:avLst/>
            </a:prstGeom>
            <a:noFill/>
          </p:spPr>
        </p:pic>
        <p:pic>
          <p:nvPicPr>
            <p:cNvPr id="284" name="Picture 3" descr="C:\Users\Andreas Haeberlen\AppData\Local\Microsoft\Windows\Temporary Internet Files\Content.IE5\EUZBJCBX\MC900434845[2].png">
              <a:extLst>
                <a:ext uri="{FF2B5EF4-FFF2-40B4-BE49-F238E27FC236}">
                  <a16:creationId xmlns:a16="http://schemas.microsoft.com/office/drawing/2014/main" id="{9B9B7274-A49E-0A4A-8E65-F1A4823E1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60049">
              <a:off x="12007419" y="2647529"/>
              <a:ext cx="451626" cy="451626"/>
            </a:xfrm>
            <a:prstGeom prst="rect">
              <a:avLst/>
            </a:prstGeom>
            <a:noFill/>
          </p:spPr>
        </p:pic>
        <p:grpSp>
          <p:nvGrpSpPr>
            <p:cNvPr id="285" name="组合 692">
              <a:extLst>
                <a:ext uri="{FF2B5EF4-FFF2-40B4-BE49-F238E27FC236}">
                  <a16:creationId xmlns:a16="http://schemas.microsoft.com/office/drawing/2014/main" id="{AD32D95C-1ABE-7E4A-AEEF-C469F945F625}"/>
                </a:ext>
              </a:extLst>
            </p:cNvPr>
            <p:cNvGrpSpPr/>
            <p:nvPr/>
          </p:nvGrpSpPr>
          <p:grpSpPr>
            <a:xfrm rot="21357378">
              <a:off x="12036181" y="1463689"/>
              <a:ext cx="514320" cy="756019"/>
              <a:chOff x="7463189" y="1625353"/>
              <a:chExt cx="514320" cy="756019"/>
            </a:xfrm>
          </p:grpSpPr>
          <p:pic>
            <p:nvPicPr>
              <p:cNvPr id="309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EEA85785-7612-C94B-B302-7323867F7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06626">
                <a:off x="7463189" y="1625353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310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B01F9D11-51F6-B243-A56F-2F5D3014D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06626">
                <a:off x="7495558" y="1781256"/>
                <a:ext cx="451626" cy="451626"/>
              </a:xfrm>
              <a:prstGeom prst="rect">
                <a:avLst/>
              </a:prstGeom>
              <a:noFill/>
            </p:spPr>
          </p:pic>
          <p:pic>
            <p:nvPicPr>
              <p:cNvPr id="311" name="Picture 3" descr="C:\Users\Andreas Haeberlen\AppData\Local\Microsoft\Windows\Temporary Internet Files\Content.IE5\EUZBJCBX\MC900434845[2].png">
                <a:extLst>
                  <a:ext uri="{FF2B5EF4-FFF2-40B4-BE49-F238E27FC236}">
                    <a16:creationId xmlns:a16="http://schemas.microsoft.com/office/drawing/2014/main" id="{A3EE6C1F-E0E3-E547-9E7D-E59F9FEF0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306626">
                <a:off x="7525883" y="1929746"/>
                <a:ext cx="451626" cy="451626"/>
              </a:xfrm>
              <a:prstGeom prst="rect">
                <a:avLst/>
              </a:prstGeom>
              <a:noFill/>
            </p:spPr>
          </p:pic>
        </p:grpSp>
        <p:sp>
          <p:nvSpPr>
            <p:cNvPr id="286" name="椭圆 693">
              <a:extLst>
                <a:ext uri="{FF2B5EF4-FFF2-40B4-BE49-F238E27FC236}">
                  <a16:creationId xmlns:a16="http://schemas.microsoft.com/office/drawing/2014/main" id="{F2844782-AD6C-7443-BFB0-598DF5D9F537}"/>
                </a:ext>
              </a:extLst>
            </p:cNvPr>
            <p:cNvSpPr/>
            <p:nvPr/>
          </p:nvSpPr>
          <p:spPr>
            <a:xfrm rot="19495250">
              <a:off x="9670238" y="1589680"/>
              <a:ext cx="314861" cy="5524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87" name="直接连接符 694">
              <a:extLst>
                <a:ext uri="{FF2B5EF4-FFF2-40B4-BE49-F238E27FC236}">
                  <a16:creationId xmlns:a16="http://schemas.microsoft.com/office/drawing/2014/main" id="{85413895-A853-2145-951F-2E7ACE76DDF8}"/>
                </a:ext>
              </a:extLst>
            </p:cNvPr>
            <p:cNvCxnSpPr>
              <a:stCxn id="308" idx="7"/>
              <a:endCxn id="307" idx="2"/>
            </p:cNvCxnSpPr>
            <p:nvPr/>
          </p:nvCxnSpPr>
          <p:spPr>
            <a:xfrm>
              <a:off x="9417122" y="1821817"/>
              <a:ext cx="757726" cy="789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椭圆 695">
              <a:extLst>
                <a:ext uri="{FF2B5EF4-FFF2-40B4-BE49-F238E27FC236}">
                  <a16:creationId xmlns:a16="http://schemas.microsoft.com/office/drawing/2014/main" id="{1FE4687D-4C52-B847-8146-DB75CEA7AA17}"/>
                </a:ext>
              </a:extLst>
            </p:cNvPr>
            <p:cNvSpPr/>
            <p:nvPr/>
          </p:nvSpPr>
          <p:spPr>
            <a:xfrm rot="5399961">
              <a:off x="9318303" y="2133534"/>
              <a:ext cx="314861" cy="3436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89" name="直接连接符 696">
              <a:extLst>
                <a:ext uri="{FF2B5EF4-FFF2-40B4-BE49-F238E27FC236}">
                  <a16:creationId xmlns:a16="http://schemas.microsoft.com/office/drawing/2014/main" id="{599F8854-97CA-D641-BF92-67BD260DF407}"/>
                </a:ext>
              </a:extLst>
            </p:cNvPr>
            <p:cNvCxnSpPr>
              <a:stCxn id="308" idx="4"/>
              <a:endCxn id="273" idx="0"/>
            </p:cNvCxnSpPr>
            <p:nvPr/>
          </p:nvCxnSpPr>
          <p:spPr>
            <a:xfrm rot="306626">
              <a:off x="9270862" y="2071916"/>
              <a:ext cx="85753" cy="3791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697">
              <a:extLst>
                <a:ext uri="{FF2B5EF4-FFF2-40B4-BE49-F238E27FC236}">
                  <a16:creationId xmlns:a16="http://schemas.microsoft.com/office/drawing/2014/main" id="{52D4E5D0-AC32-0D4B-BAC1-B6B0B3FBB4AE}"/>
                </a:ext>
              </a:extLst>
            </p:cNvPr>
            <p:cNvCxnSpPr/>
            <p:nvPr/>
          </p:nvCxnSpPr>
          <p:spPr>
            <a:xfrm rot="306626" flipV="1">
              <a:off x="10096482" y="2592611"/>
              <a:ext cx="277059" cy="350367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701">
              <a:extLst>
                <a:ext uri="{FF2B5EF4-FFF2-40B4-BE49-F238E27FC236}">
                  <a16:creationId xmlns:a16="http://schemas.microsoft.com/office/drawing/2014/main" id="{892F0F3E-F995-FB45-94F7-3BD2919F2740}"/>
                </a:ext>
              </a:extLst>
            </p:cNvPr>
            <p:cNvCxnSpPr/>
            <p:nvPr/>
          </p:nvCxnSpPr>
          <p:spPr>
            <a:xfrm rot="306626">
              <a:off x="9416913" y="2014029"/>
              <a:ext cx="873081" cy="46708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椭圆 707">
              <a:extLst>
                <a:ext uri="{FF2B5EF4-FFF2-40B4-BE49-F238E27FC236}">
                  <a16:creationId xmlns:a16="http://schemas.microsoft.com/office/drawing/2014/main" id="{D8097CCF-50F9-CF4D-A1C5-AE5FA27729EB}"/>
                </a:ext>
              </a:extLst>
            </p:cNvPr>
            <p:cNvSpPr/>
            <p:nvPr/>
          </p:nvSpPr>
          <p:spPr>
            <a:xfrm rot="306626">
              <a:off x="11212570" y="2097848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3" name="Picture 3" descr="C:\Users\Andreas Haeberlen\AppData\Local\Microsoft\Windows\Temporary Internet Files\Content.IE5\EUZBJCBX\MC900434845[2].png">
              <a:extLst>
                <a:ext uri="{FF2B5EF4-FFF2-40B4-BE49-F238E27FC236}">
                  <a16:creationId xmlns:a16="http://schemas.microsoft.com/office/drawing/2014/main" id="{519CEC21-B57A-1D4C-89D9-084785D3C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60049">
              <a:off x="12049723" y="2760155"/>
              <a:ext cx="451626" cy="451626"/>
            </a:xfrm>
            <a:prstGeom prst="rect">
              <a:avLst/>
            </a:prstGeom>
            <a:noFill/>
          </p:spPr>
        </p:pic>
        <p:cxnSp>
          <p:nvCxnSpPr>
            <p:cNvPr id="295" name="直接连接符 725">
              <a:extLst>
                <a:ext uri="{FF2B5EF4-FFF2-40B4-BE49-F238E27FC236}">
                  <a16:creationId xmlns:a16="http://schemas.microsoft.com/office/drawing/2014/main" id="{1CC9E136-B7E3-FE47-9398-B7CFF053C1B8}"/>
                </a:ext>
              </a:extLst>
            </p:cNvPr>
            <p:cNvCxnSpPr/>
            <p:nvPr/>
          </p:nvCxnSpPr>
          <p:spPr>
            <a:xfrm>
              <a:off x="10305874" y="1853997"/>
              <a:ext cx="169780" cy="4779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726">
              <a:extLst>
                <a:ext uri="{FF2B5EF4-FFF2-40B4-BE49-F238E27FC236}">
                  <a16:creationId xmlns:a16="http://schemas.microsoft.com/office/drawing/2014/main" id="{89774B0A-9826-D24B-A821-0A281E097B74}"/>
                </a:ext>
              </a:extLst>
            </p:cNvPr>
            <p:cNvCxnSpPr/>
            <p:nvPr/>
          </p:nvCxnSpPr>
          <p:spPr>
            <a:xfrm rot="306626">
              <a:off x="10527397" y="2602606"/>
              <a:ext cx="552746" cy="2260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椭圆 703">
              <a:extLst>
                <a:ext uri="{FF2B5EF4-FFF2-40B4-BE49-F238E27FC236}">
                  <a16:creationId xmlns:a16="http://schemas.microsoft.com/office/drawing/2014/main" id="{BFA11A07-3E0C-714A-B130-A8CE758BE980}"/>
                </a:ext>
              </a:extLst>
            </p:cNvPr>
            <p:cNvSpPr/>
            <p:nvPr/>
          </p:nvSpPr>
          <p:spPr>
            <a:xfrm rot="306626">
              <a:off x="10279039" y="2337578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直接连接符 727">
              <a:extLst>
                <a:ext uri="{FF2B5EF4-FFF2-40B4-BE49-F238E27FC236}">
                  <a16:creationId xmlns:a16="http://schemas.microsoft.com/office/drawing/2014/main" id="{6ED2C3E8-F498-E34E-8910-6B5EEA4C4EF1}"/>
                </a:ext>
              </a:extLst>
            </p:cNvPr>
            <p:cNvCxnSpPr/>
            <p:nvPr/>
          </p:nvCxnSpPr>
          <p:spPr>
            <a:xfrm rot="306626" flipV="1">
              <a:off x="11355621" y="2690911"/>
              <a:ext cx="291202" cy="1973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椭圆 681">
              <a:extLst>
                <a:ext uri="{FF2B5EF4-FFF2-40B4-BE49-F238E27FC236}">
                  <a16:creationId xmlns:a16="http://schemas.microsoft.com/office/drawing/2014/main" id="{4C713EB4-157E-DE47-AAD8-F4BDAD2E9DDC}"/>
                </a:ext>
              </a:extLst>
            </p:cNvPr>
            <p:cNvSpPr/>
            <p:nvPr/>
          </p:nvSpPr>
          <p:spPr>
            <a:xfrm rot="306626">
              <a:off x="11056488" y="2741151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椭圆 706">
              <a:extLst>
                <a:ext uri="{FF2B5EF4-FFF2-40B4-BE49-F238E27FC236}">
                  <a16:creationId xmlns:a16="http://schemas.microsoft.com/office/drawing/2014/main" id="{AD5183F4-4E41-AC45-AF62-DEDD8213584B}"/>
                </a:ext>
              </a:extLst>
            </p:cNvPr>
            <p:cNvSpPr/>
            <p:nvPr/>
          </p:nvSpPr>
          <p:spPr>
            <a:xfrm rot="306626">
              <a:off x="11630154" y="2487177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直接连接符 729">
              <a:extLst>
                <a:ext uri="{FF2B5EF4-FFF2-40B4-BE49-F238E27FC236}">
                  <a16:creationId xmlns:a16="http://schemas.microsoft.com/office/drawing/2014/main" id="{A9A662DD-F4CD-214E-859A-13E7602B9342}"/>
                </a:ext>
              </a:extLst>
            </p:cNvPr>
            <p:cNvCxnSpPr/>
            <p:nvPr/>
          </p:nvCxnSpPr>
          <p:spPr>
            <a:xfrm rot="306626">
              <a:off x="10890897" y="1494205"/>
              <a:ext cx="630711" cy="1153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椭圆 678">
              <a:extLst>
                <a:ext uri="{FF2B5EF4-FFF2-40B4-BE49-F238E27FC236}">
                  <a16:creationId xmlns:a16="http://schemas.microsoft.com/office/drawing/2014/main" id="{769AEF09-1F35-F945-998F-5345C1BABCB3}"/>
                </a:ext>
              </a:extLst>
            </p:cNvPr>
            <p:cNvSpPr/>
            <p:nvPr/>
          </p:nvSpPr>
          <p:spPr>
            <a:xfrm rot="306626">
              <a:off x="11524644" y="1473993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椭圆 686">
              <a:extLst>
                <a:ext uri="{FF2B5EF4-FFF2-40B4-BE49-F238E27FC236}">
                  <a16:creationId xmlns:a16="http://schemas.microsoft.com/office/drawing/2014/main" id="{8BEC300F-6C52-D344-8FF4-761B579C13C4}"/>
                </a:ext>
              </a:extLst>
            </p:cNvPr>
            <p:cNvSpPr/>
            <p:nvPr/>
          </p:nvSpPr>
          <p:spPr>
            <a:xfrm rot="306626">
              <a:off x="10606165" y="1276009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椭圆 795">
              <a:extLst>
                <a:ext uri="{FF2B5EF4-FFF2-40B4-BE49-F238E27FC236}">
                  <a16:creationId xmlns:a16="http://schemas.microsoft.com/office/drawing/2014/main" id="{FDD24EB5-CE3D-6C4C-95EE-A94598C263D8}"/>
                </a:ext>
              </a:extLst>
            </p:cNvPr>
            <p:cNvSpPr/>
            <p:nvPr/>
          </p:nvSpPr>
          <p:spPr>
            <a:xfrm rot="306626">
              <a:off x="9699774" y="1208523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直接连接符 796">
              <a:extLst>
                <a:ext uri="{FF2B5EF4-FFF2-40B4-BE49-F238E27FC236}">
                  <a16:creationId xmlns:a16="http://schemas.microsoft.com/office/drawing/2014/main" id="{677FDBCD-6C02-1C4E-81B2-01082458C322}"/>
                </a:ext>
              </a:extLst>
            </p:cNvPr>
            <p:cNvCxnSpPr>
              <a:stCxn id="304" idx="5"/>
            </p:cNvCxnSpPr>
            <p:nvPr/>
          </p:nvCxnSpPr>
          <p:spPr>
            <a:xfrm>
              <a:off x="9947409" y="1475164"/>
              <a:ext cx="263861" cy="25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801">
              <a:extLst>
                <a:ext uri="{FF2B5EF4-FFF2-40B4-BE49-F238E27FC236}">
                  <a16:creationId xmlns:a16="http://schemas.microsoft.com/office/drawing/2014/main" id="{2B5D3374-5605-414B-BFAA-94424503B17B}"/>
                </a:ext>
              </a:extLst>
            </p:cNvPr>
            <p:cNvCxnSpPr/>
            <p:nvPr/>
          </p:nvCxnSpPr>
          <p:spPr>
            <a:xfrm flipV="1">
              <a:off x="10459079" y="1547177"/>
              <a:ext cx="200389" cy="2227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椭圆 677">
              <a:extLst>
                <a:ext uri="{FF2B5EF4-FFF2-40B4-BE49-F238E27FC236}">
                  <a16:creationId xmlns:a16="http://schemas.microsoft.com/office/drawing/2014/main" id="{56DC8432-20A2-AB49-A774-4B0F01788DE1}"/>
                </a:ext>
              </a:extLst>
            </p:cNvPr>
            <p:cNvSpPr/>
            <p:nvPr/>
          </p:nvSpPr>
          <p:spPr>
            <a:xfrm rot="306626">
              <a:off x="10174248" y="1692272"/>
              <a:ext cx="301752" cy="301752"/>
            </a:xfrm>
            <a:prstGeom prst="ellipse">
              <a:avLst/>
            </a:pr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椭圆 674">
              <a:extLst>
                <a:ext uri="{FF2B5EF4-FFF2-40B4-BE49-F238E27FC236}">
                  <a16:creationId xmlns:a16="http://schemas.microsoft.com/office/drawing/2014/main" id="{CBF9EE13-3816-864D-8718-9AADB4BCDC75}"/>
                </a:ext>
              </a:extLst>
            </p:cNvPr>
            <p:cNvSpPr/>
            <p:nvPr/>
          </p:nvSpPr>
          <p:spPr>
            <a:xfrm rot="306626">
              <a:off x="9150482" y="1767698"/>
              <a:ext cx="301752" cy="30175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3" name="椭圆 686">
            <a:extLst>
              <a:ext uri="{FF2B5EF4-FFF2-40B4-BE49-F238E27FC236}">
                <a16:creationId xmlns:a16="http://schemas.microsoft.com/office/drawing/2014/main" id="{541F3677-D780-2948-9D33-CE0990E886BA}"/>
              </a:ext>
            </a:extLst>
          </p:cNvPr>
          <p:cNvSpPr/>
          <p:nvPr/>
        </p:nvSpPr>
        <p:spPr>
          <a:xfrm rot="306626">
            <a:off x="3354593" y="1639046"/>
            <a:ext cx="301752" cy="301752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椭圆 686">
            <a:extLst>
              <a:ext uri="{FF2B5EF4-FFF2-40B4-BE49-F238E27FC236}">
                <a16:creationId xmlns:a16="http://schemas.microsoft.com/office/drawing/2014/main" id="{C16503A8-7CAC-3D40-90D8-EE65E4E537E8}"/>
              </a:ext>
            </a:extLst>
          </p:cNvPr>
          <p:cNvSpPr/>
          <p:nvPr/>
        </p:nvSpPr>
        <p:spPr>
          <a:xfrm rot="306626">
            <a:off x="4865622" y="2522352"/>
            <a:ext cx="301752" cy="301752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椭圆 686">
            <a:extLst>
              <a:ext uri="{FF2B5EF4-FFF2-40B4-BE49-F238E27FC236}">
                <a16:creationId xmlns:a16="http://schemas.microsoft.com/office/drawing/2014/main" id="{9FF7D3BF-5579-EB47-961A-7993577A6D84}"/>
              </a:ext>
            </a:extLst>
          </p:cNvPr>
          <p:cNvSpPr/>
          <p:nvPr/>
        </p:nvSpPr>
        <p:spPr>
          <a:xfrm rot="306626">
            <a:off x="2829415" y="2891096"/>
            <a:ext cx="301752" cy="301752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椭圆 686">
            <a:extLst>
              <a:ext uri="{FF2B5EF4-FFF2-40B4-BE49-F238E27FC236}">
                <a16:creationId xmlns:a16="http://schemas.microsoft.com/office/drawing/2014/main" id="{0EF75A63-E435-2F47-8818-AA76C6BF4ED1}"/>
              </a:ext>
            </a:extLst>
          </p:cNvPr>
          <p:cNvSpPr/>
          <p:nvPr/>
        </p:nvSpPr>
        <p:spPr>
          <a:xfrm rot="306626">
            <a:off x="3498530" y="3331618"/>
            <a:ext cx="301752" cy="301752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椭圆 686">
            <a:extLst>
              <a:ext uri="{FF2B5EF4-FFF2-40B4-BE49-F238E27FC236}">
                <a16:creationId xmlns:a16="http://schemas.microsoft.com/office/drawing/2014/main" id="{B137BD36-653F-3543-9116-C0CC2BEF4FAF}"/>
              </a:ext>
            </a:extLst>
          </p:cNvPr>
          <p:cNvSpPr/>
          <p:nvPr/>
        </p:nvSpPr>
        <p:spPr>
          <a:xfrm rot="306626">
            <a:off x="2813194" y="2198934"/>
            <a:ext cx="301752" cy="301752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8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mitigates fast-changing attacks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85582" y="4495800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Setup: Dynamic attacks based on “Crossfire” [SP ’13]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Baseline solutions: SDN variants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Ripple can mitigate attacks in real time, whereas SDN defenses constantly lag behind.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6C3EA-8461-2C43-B882-46023BEF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31620"/>
            <a:ext cx="38862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143373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How did we get here?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40185" y="5520978"/>
            <a:ext cx="88392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Networks have evolved significantly over the years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dirty="0">
              <a:latin typeface="Tahoma"/>
              <a:cs typeface="Tahoma"/>
            </a:endParaRPr>
          </a:p>
        </p:txBody>
      </p:sp>
      <p:cxnSp>
        <p:nvCxnSpPr>
          <p:cNvPr id="2065" name="Straight Arrow Connector 2064"/>
          <p:cNvCxnSpPr/>
          <p:nvPr/>
        </p:nvCxnSpPr>
        <p:spPr>
          <a:xfrm>
            <a:off x="954087" y="4648200"/>
            <a:ext cx="7540625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1" y="1419453"/>
            <a:ext cx="2744179" cy="30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Oval 2065"/>
          <p:cNvSpPr/>
          <p:nvPr/>
        </p:nvSpPr>
        <p:spPr>
          <a:xfrm>
            <a:off x="1458971" y="4565871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TextBox 2066"/>
          <p:cNvSpPr txBox="1"/>
          <p:nvPr/>
        </p:nvSpPr>
        <p:spPr>
          <a:xfrm>
            <a:off x="1192271" y="469913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1969</a:t>
            </a:r>
          </a:p>
        </p:txBody>
      </p:sp>
      <p:pic>
        <p:nvPicPr>
          <p:cNvPr id="2068" name="Picture 20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99" y="1828801"/>
            <a:ext cx="5675313" cy="2388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Oval 59"/>
          <p:cNvSpPr/>
          <p:nvPr/>
        </p:nvSpPr>
        <p:spPr>
          <a:xfrm>
            <a:off x="1859021" y="4565871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424" y="2045847"/>
            <a:ext cx="5733288" cy="2171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Oval 61"/>
          <p:cNvSpPr/>
          <p:nvPr/>
        </p:nvSpPr>
        <p:spPr>
          <a:xfrm>
            <a:off x="2286000" y="4577107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0" name="Picture 20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424" y="2045847"/>
            <a:ext cx="5733288" cy="2301841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2736047" y="4576705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1" name="Picture 20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848" y="2038189"/>
            <a:ext cx="5733288" cy="2450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Oval 65"/>
          <p:cNvSpPr/>
          <p:nvPr/>
        </p:nvSpPr>
        <p:spPr>
          <a:xfrm>
            <a:off x="3275768" y="4576705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2" name="Picture 20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481" y="2019307"/>
            <a:ext cx="5733288" cy="2461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73" name="Picture 20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8219" y="2180494"/>
            <a:ext cx="5678424" cy="2032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Oval 68"/>
          <p:cNvSpPr/>
          <p:nvPr/>
        </p:nvSpPr>
        <p:spPr>
          <a:xfrm>
            <a:off x="3962400" y="4576705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07385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959566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659166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23928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529116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259320" y="4572000"/>
            <a:ext cx="152400" cy="152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010400" y="4697720"/>
            <a:ext cx="9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today</a:t>
            </a:r>
          </a:p>
        </p:txBody>
      </p:sp>
      <p:pic>
        <p:nvPicPr>
          <p:cNvPr id="30" name="Picture 2" descr="Image result for google data cent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41" y="1809589"/>
            <a:ext cx="3206478" cy="22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 rot="16200000">
            <a:off x="4147699" y="2176031"/>
            <a:ext cx="459704" cy="1418980"/>
          </a:xfrm>
          <a:prstGeom prst="downArrow">
            <a:avLst>
              <a:gd name="adj1" fmla="val 50000"/>
              <a:gd name="adj2" fmla="val 6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38716 0.2370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58" y="1185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-2.96296E-6 L -0.34878 0.21806 " pathEditMode="relative" rAng="0" ptsTypes="AA">
                                      <p:cBhvr>
                                        <p:cTn id="43" dur="4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1090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4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4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38889E-6 -3.7037E-6 L -0.32309 0.21899 " pathEditMode="relative" rAng="0" ptsTypes="AA">
                                      <p:cBhvr>
                                        <p:cTn id="59" dur="3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63" y="1094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300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4.44444E-6 L -0.26476 0.19908 " pathEditMode="relative" rAng="0" ptsTypes="AA">
                                      <p:cBhvr>
                                        <p:cTn id="75" dur="2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995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2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2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800"/>
                            </p:stCondLst>
                            <p:childTnLst>
                              <p:par>
                                <p:cTn id="90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59259E-6 L -0.21563 0.20394 " pathEditMode="relative" rAng="0" ptsTypes="AA">
                                      <p:cBhvr>
                                        <p:cTn id="91" dur="2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1018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200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2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700"/>
                            </p:stCondLst>
                            <p:childTnLst>
                              <p:par>
                                <p:cTn id="106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3.7037E-6 L -0.15261 0.21042 " pathEditMode="relative" rAng="0" ptsTypes="AA">
                                      <p:cBhvr>
                                        <p:cTn id="107" dur="2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1050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200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2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1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3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5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7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9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9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066" grpId="0" animBg="1"/>
      <p:bldP spid="2067" grpId="0"/>
      <p:bldP spid="60" grpId="0" animBg="1"/>
      <p:bldP spid="62" grpId="0" animBg="1"/>
      <p:bldP spid="64" grpId="0" animBg="1"/>
      <p:bldP spid="6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39</a:t>
            </a:fld>
            <a:endParaRPr lang="en-US" dirty="0"/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-304800" y="1013482"/>
            <a:ext cx="9753600" cy="470151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algn="l"/>
            <a:endParaRPr lang="en-US" sz="15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Programmable In-network Security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The switch as a defense platform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The network as a defense fleet 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Securing the switch apps</a:t>
            </a:r>
            <a:endParaRPr lang="en-US" sz="2000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Other work</a:t>
            </a: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ahoma"/>
                <a:cs typeface="Tahoma"/>
              </a:rPr>
              <a:t>Summary</a:t>
            </a:r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7145" y="279947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Outline</a:t>
            </a:r>
            <a:endParaRPr lang="en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451824"/>
            <a:ext cx="304800" cy="412191"/>
          </a:xfrm>
          <a:prstGeom prst="rect">
            <a:avLst/>
          </a:prstGeom>
        </p:spPr>
      </p:pic>
      <p:pic>
        <p:nvPicPr>
          <p:cNvPr id="1026" name="Picture 2" descr="Image result for arr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2809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BFA2D-CE4D-F340-A574-CA36F9934BB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797609"/>
            <a:ext cx="304800" cy="412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03E51-CCC4-184F-8881-D19DBC500A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153178"/>
            <a:ext cx="304800" cy="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Motivation: Adversarial testing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09600" y="4582499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Automatically identify “adversarial traces” for a P4 system?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Example: We’ve manually done this for 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NetWarden</a:t>
            </a:r>
            <a:endParaRPr lang="en-US"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Adversarial traces exist for other P4 systems, too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DF9DDE-D357-7C4E-A456-01ABD7B52E8A}"/>
              </a:ext>
            </a:extLst>
          </p:cNvPr>
          <p:cNvCxnSpPr>
            <a:cxnSpLocks/>
          </p:cNvCxnSpPr>
          <p:nvPr/>
        </p:nvCxnSpPr>
        <p:spPr>
          <a:xfrm>
            <a:off x="5580366" y="3866308"/>
            <a:ext cx="1676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76B8-7BDF-BF49-80C8-82F487F9FAD7}"/>
              </a:ext>
            </a:extLst>
          </p:cNvPr>
          <p:cNvCxnSpPr/>
          <p:nvPr/>
        </p:nvCxnSpPr>
        <p:spPr>
          <a:xfrm>
            <a:off x="2138119" y="3866308"/>
            <a:ext cx="1683271" cy="1"/>
          </a:xfrm>
          <a:prstGeom prst="line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2DE9E9A-45D0-BF4B-94B0-17553A54D5D6}"/>
              </a:ext>
            </a:extLst>
          </p:cNvPr>
          <p:cNvSpPr/>
          <p:nvPr/>
        </p:nvSpPr>
        <p:spPr>
          <a:xfrm>
            <a:off x="2578259" y="3535893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16721A3-A1FF-5F48-9540-F564EE8EBE88}"/>
              </a:ext>
            </a:extLst>
          </p:cNvPr>
          <p:cNvSpPr/>
          <p:nvPr/>
        </p:nvSpPr>
        <p:spPr>
          <a:xfrm>
            <a:off x="2894325" y="3524822"/>
            <a:ext cx="152400" cy="2712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8448536-6C5D-344A-B575-FF1C44BA3298}"/>
              </a:ext>
            </a:extLst>
          </p:cNvPr>
          <p:cNvSpPr/>
          <p:nvPr/>
        </p:nvSpPr>
        <p:spPr>
          <a:xfrm>
            <a:off x="3196388" y="3524822"/>
            <a:ext cx="152400" cy="2712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2CAFBF-6CF7-7D49-BFB9-497AA12E56B5}"/>
              </a:ext>
            </a:extLst>
          </p:cNvPr>
          <p:cNvCxnSpPr/>
          <p:nvPr/>
        </p:nvCxnSpPr>
        <p:spPr>
          <a:xfrm>
            <a:off x="3230722" y="2855815"/>
            <a:ext cx="541930" cy="533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29CF9B-82BD-B444-8014-4C61249637B6}"/>
              </a:ext>
            </a:extLst>
          </p:cNvPr>
          <p:cNvCxnSpPr>
            <a:cxnSpLocks/>
          </p:cNvCxnSpPr>
          <p:nvPr/>
        </p:nvCxnSpPr>
        <p:spPr>
          <a:xfrm flipH="1">
            <a:off x="5617545" y="2895601"/>
            <a:ext cx="485817" cy="49644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A56B5C3-3292-8542-8263-79C2B81D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44" y="1924894"/>
            <a:ext cx="886134" cy="7217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2B7628-ACC3-2A4E-9E10-541770145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12" y="2502266"/>
            <a:ext cx="607723" cy="607723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E19CF00E-B5F2-D74C-8DD7-A411D218C218}"/>
              </a:ext>
            </a:extLst>
          </p:cNvPr>
          <p:cNvSpPr txBox="1">
            <a:spLocks/>
          </p:cNvSpPr>
          <p:nvPr/>
        </p:nvSpPr>
        <p:spPr>
          <a:xfrm>
            <a:off x="3864799" y="1310113"/>
            <a:ext cx="2447429" cy="577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Switch apps</a:t>
            </a:r>
          </a:p>
        </p:txBody>
      </p:sp>
      <p:pic>
        <p:nvPicPr>
          <p:cNvPr id="56" name="Picture 2" descr="ç¸å³å¾ç">
            <a:extLst>
              <a:ext uri="{FF2B5EF4-FFF2-40B4-BE49-F238E27FC236}">
                <a16:creationId xmlns:a16="http://schemas.microsoft.com/office/drawing/2014/main" id="{9C836BD0-0D88-A94D-82A9-42A772C8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85" y="1830652"/>
            <a:ext cx="607903" cy="6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ç¸å³å¾ç">
            <a:extLst>
              <a:ext uri="{FF2B5EF4-FFF2-40B4-BE49-F238E27FC236}">
                <a16:creationId xmlns:a16="http://schemas.microsoft.com/office/drawing/2014/main" id="{CDB23718-1648-9B48-B17E-83AF457D1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13364" r="8959" b="15599"/>
          <a:stretch/>
        </p:blipFill>
        <p:spPr bwMode="auto">
          <a:xfrm>
            <a:off x="5030785" y="1864758"/>
            <a:ext cx="562650" cy="5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âsecurity logoâçå¾çæç´¢ç»æ">
            <a:extLst>
              <a:ext uri="{FF2B5EF4-FFF2-40B4-BE49-F238E27FC236}">
                <a16:creationId xmlns:a16="http://schemas.microsoft.com/office/drawing/2014/main" id="{FF492493-3961-474D-9755-670D686F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84" y="2342110"/>
            <a:ext cx="842264" cy="94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âfirewall logoâçå¾çæç´¢ç»æ">
            <a:extLst>
              <a:ext uri="{FF2B5EF4-FFF2-40B4-BE49-F238E27FC236}">
                <a16:creationId xmlns:a16="http://schemas.microsoft.com/office/drawing/2014/main" id="{38D52ADA-52CC-4C4A-BFCA-0A0DF1157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9455"/>
          <a:stretch/>
        </p:blipFill>
        <p:spPr bwMode="auto">
          <a:xfrm>
            <a:off x="2441910" y="2041896"/>
            <a:ext cx="1057229" cy="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10">
            <a:extLst>
              <a:ext uri="{FF2B5EF4-FFF2-40B4-BE49-F238E27FC236}">
                <a16:creationId xmlns:a16="http://schemas.microsoft.com/office/drawing/2014/main" id="{7CC4B5F9-663C-6348-B592-E0D59BF3D57D}"/>
              </a:ext>
            </a:extLst>
          </p:cNvPr>
          <p:cNvGrpSpPr>
            <a:grpSpLocks/>
          </p:cNvGrpSpPr>
          <p:nvPr/>
        </p:nvGrpSpPr>
        <p:grpSpPr bwMode="auto">
          <a:xfrm>
            <a:off x="3827587" y="3541615"/>
            <a:ext cx="1765848" cy="649385"/>
            <a:chOff x="2423" y="2253"/>
            <a:chExt cx="257" cy="147"/>
          </a:xfrm>
        </p:grpSpPr>
        <p:sp>
          <p:nvSpPr>
            <p:cNvPr id="61" name="AutoShape 70">
              <a:extLst>
                <a:ext uri="{FF2B5EF4-FFF2-40B4-BE49-F238E27FC236}">
                  <a16:creationId xmlns:a16="http://schemas.microsoft.com/office/drawing/2014/main" id="{02DC2814-9297-4646-B20B-7A01C4DE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D4C9AB49-F283-7E47-AEBE-E237DE66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3" name="Group 13">
              <a:extLst>
                <a:ext uri="{FF2B5EF4-FFF2-40B4-BE49-F238E27FC236}">
                  <a16:creationId xmlns:a16="http://schemas.microsoft.com/office/drawing/2014/main" id="{3ACE2EB2-EA05-8549-A6F1-4264FDC77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06EF1CB3-F5FC-6B4B-8F02-CC374104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4B214832-6E80-EF44-9D21-594FA711D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08145104-9E2D-8B4F-829B-6C6A310F5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245D4D9F-8A67-3340-8395-43E2B6D42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F42BCB-2732-1749-B329-2BC3EC799B02}"/>
              </a:ext>
            </a:extLst>
          </p:cNvPr>
          <p:cNvSpPr/>
          <p:nvPr/>
        </p:nvSpPr>
        <p:spPr>
          <a:xfrm>
            <a:off x="2286000" y="3538787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8D5E4E-3123-2A4B-863F-D0705387F719}"/>
              </a:ext>
            </a:extLst>
          </p:cNvPr>
          <p:cNvSpPr/>
          <p:nvPr/>
        </p:nvSpPr>
        <p:spPr>
          <a:xfrm>
            <a:off x="1981200" y="3538787"/>
            <a:ext cx="152400" cy="2712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" name="Picture 101" descr="MCj03491210000[1]">
            <a:extLst>
              <a:ext uri="{FF2B5EF4-FFF2-40B4-BE49-F238E27FC236}">
                <a16:creationId xmlns:a16="http://schemas.microsoft.com/office/drawing/2014/main" id="{BDC3754D-B9F0-3340-AD8A-DDDE3784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962027" y="2245015"/>
            <a:ext cx="1001726" cy="911227"/>
          </a:xfrm>
          <a:prstGeom prst="rect">
            <a:avLst/>
          </a:prstGeom>
          <a:noFill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BFD69B-1EF8-574A-971D-D833D047322B}"/>
              </a:ext>
            </a:extLst>
          </p:cNvPr>
          <p:cNvCxnSpPr>
            <a:cxnSpLocks/>
          </p:cNvCxnSpPr>
          <p:nvPr/>
        </p:nvCxnSpPr>
        <p:spPr>
          <a:xfrm>
            <a:off x="1803461" y="3103525"/>
            <a:ext cx="172034" cy="402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BFA9D5-5206-FA4D-BD7A-95C0D1722B4D}"/>
              </a:ext>
            </a:extLst>
          </p:cNvPr>
          <p:cNvCxnSpPr>
            <a:cxnSpLocks/>
          </p:cNvCxnSpPr>
          <p:nvPr/>
        </p:nvCxnSpPr>
        <p:spPr>
          <a:xfrm>
            <a:off x="2066326" y="3109989"/>
            <a:ext cx="248833" cy="381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982251-9ED8-004C-A745-E6728C92E3A3}"/>
              </a:ext>
            </a:extLst>
          </p:cNvPr>
          <p:cNvCxnSpPr>
            <a:cxnSpLocks/>
          </p:cNvCxnSpPr>
          <p:nvPr/>
        </p:nvCxnSpPr>
        <p:spPr>
          <a:xfrm>
            <a:off x="2234325" y="3010332"/>
            <a:ext cx="420134" cy="456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Image result for fire">
            <a:extLst>
              <a:ext uri="{FF2B5EF4-FFF2-40B4-BE49-F238E27FC236}">
                <a16:creationId xmlns:a16="http://schemas.microsoft.com/office/drawing/2014/main" id="{3E2AC3B1-7F23-3F4D-9AB6-5AF8F337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9985" y="1199738"/>
            <a:ext cx="541850" cy="6677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10"/>
                            </p:stCondLst>
                            <p:childTnLst>
                              <p:par>
                                <p:cTn id="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Let’s look at another example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09600" y="4734899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Blink (NSDI 2019)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Goal: Infer remote link failures based on TCP retransmission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Monitors per-flow retransmission based on TCP SEQ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Uses sliding window to count retransmitting flows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Activates backup path if exceeds a threshold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439517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DF9DDE-D357-7C4E-A456-01ABD7B52E8A}"/>
              </a:ext>
            </a:extLst>
          </p:cNvPr>
          <p:cNvCxnSpPr>
            <a:cxnSpLocks/>
          </p:cNvCxnSpPr>
          <p:nvPr/>
        </p:nvCxnSpPr>
        <p:spPr>
          <a:xfrm>
            <a:off x="5499647" y="4171108"/>
            <a:ext cx="1676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76B8-7BDF-BF49-80C8-82F487F9FAD7}"/>
              </a:ext>
            </a:extLst>
          </p:cNvPr>
          <p:cNvCxnSpPr/>
          <p:nvPr/>
        </p:nvCxnSpPr>
        <p:spPr>
          <a:xfrm>
            <a:off x="2057400" y="4171108"/>
            <a:ext cx="1683271" cy="1"/>
          </a:xfrm>
          <a:prstGeom prst="line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10">
            <a:extLst>
              <a:ext uri="{FF2B5EF4-FFF2-40B4-BE49-F238E27FC236}">
                <a16:creationId xmlns:a16="http://schemas.microsoft.com/office/drawing/2014/main" id="{7CC4B5F9-663C-6348-B592-E0D59BF3D57D}"/>
              </a:ext>
            </a:extLst>
          </p:cNvPr>
          <p:cNvGrpSpPr>
            <a:grpSpLocks/>
          </p:cNvGrpSpPr>
          <p:nvPr/>
        </p:nvGrpSpPr>
        <p:grpSpPr bwMode="auto">
          <a:xfrm>
            <a:off x="3746868" y="3846415"/>
            <a:ext cx="1765848" cy="649385"/>
            <a:chOff x="2423" y="2253"/>
            <a:chExt cx="257" cy="147"/>
          </a:xfrm>
        </p:grpSpPr>
        <p:sp>
          <p:nvSpPr>
            <p:cNvPr id="61" name="AutoShape 70">
              <a:extLst>
                <a:ext uri="{FF2B5EF4-FFF2-40B4-BE49-F238E27FC236}">
                  <a16:creationId xmlns:a16="http://schemas.microsoft.com/office/drawing/2014/main" id="{02DC2814-9297-4646-B20B-7A01C4DE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D4C9AB49-F283-7E47-AEBE-E237DE66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3" name="Group 13">
              <a:extLst>
                <a:ext uri="{FF2B5EF4-FFF2-40B4-BE49-F238E27FC236}">
                  <a16:creationId xmlns:a16="http://schemas.microsoft.com/office/drawing/2014/main" id="{3ACE2EB2-EA05-8549-A6F1-4264FDC77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06EF1CB3-F5FC-6B4B-8F02-CC374104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>
                  <a:gd name="T0" fmla="*/ 0 w 319"/>
                  <a:gd name="T1" fmla="*/ 18 h 114"/>
                  <a:gd name="T2" fmla="*/ 167 w 319"/>
                  <a:gd name="T3" fmla="*/ 86 h 114"/>
                  <a:gd name="T4" fmla="*/ 94 w 319"/>
                  <a:gd name="T5" fmla="*/ 110 h 114"/>
                  <a:gd name="T6" fmla="*/ 273 w 319"/>
                  <a:gd name="T7" fmla="*/ 114 h 114"/>
                  <a:gd name="T8" fmla="*/ 319 w 319"/>
                  <a:gd name="T9" fmla="*/ 38 h 114"/>
                  <a:gd name="T10" fmla="*/ 245 w 319"/>
                  <a:gd name="T11" fmla="*/ 62 h 114"/>
                  <a:gd name="T12" fmla="*/ 107 w 319"/>
                  <a:gd name="T13" fmla="*/ 0 h 114"/>
                  <a:gd name="T14" fmla="*/ 0 w 319"/>
                  <a:gd name="T15" fmla="*/ 1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4B214832-6E80-EF44-9D21-594FA711D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>
                  <a:gd name="T0" fmla="*/ 0 w 329"/>
                  <a:gd name="T1" fmla="*/ 72 h 113"/>
                  <a:gd name="T2" fmla="*/ 19 w 329"/>
                  <a:gd name="T3" fmla="*/ 3 h 113"/>
                  <a:gd name="T4" fmla="*/ 213 w 329"/>
                  <a:gd name="T5" fmla="*/ 0 h 113"/>
                  <a:gd name="T6" fmla="*/ 144 w 329"/>
                  <a:gd name="T7" fmla="*/ 22 h 113"/>
                  <a:gd name="T8" fmla="*/ 329 w 329"/>
                  <a:gd name="T9" fmla="*/ 89 h 113"/>
                  <a:gd name="T10" fmla="*/ 224 w 329"/>
                  <a:gd name="T11" fmla="*/ 113 h 113"/>
                  <a:gd name="T12" fmla="*/ 70 w 329"/>
                  <a:gd name="T13" fmla="*/ 49 h 113"/>
                  <a:gd name="T14" fmla="*/ 0 w 329"/>
                  <a:gd name="T15" fmla="*/ 7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08145104-9E2D-8B4F-829B-6C6A310F5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>
                  <a:gd name="T0" fmla="*/ 0 w 287"/>
                  <a:gd name="T1" fmla="*/ 45 h 105"/>
                  <a:gd name="T2" fmla="*/ 26 w 287"/>
                  <a:gd name="T3" fmla="*/ 105 h 105"/>
                  <a:gd name="T4" fmla="*/ 218 w 287"/>
                  <a:gd name="T5" fmla="*/ 103 h 105"/>
                  <a:gd name="T6" fmla="*/ 146 w 287"/>
                  <a:gd name="T7" fmla="*/ 81 h 105"/>
                  <a:gd name="T8" fmla="*/ 287 w 287"/>
                  <a:gd name="T9" fmla="*/ 27 h 105"/>
                  <a:gd name="T10" fmla="*/ 219 w 287"/>
                  <a:gd name="T11" fmla="*/ 0 h 105"/>
                  <a:gd name="T12" fmla="*/ 60 w 287"/>
                  <a:gd name="T13" fmla="*/ 63 h 105"/>
                  <a:gd name="T14" fmla="*/ 0 w 287"/>
                  <a:gd name="T15" fmla="*/ 4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245D4D9F-8A67-3340-8395-43E2B6D42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>
                  <a:gd name="T0" fmla="*/ 0 w 291"/>
                  <a:gd name="T1" fmla="*/ 75 h 105"/>
                  <a:gd name="T2" fmla="*/ 68 w 291"/>
                  <a:gd name="T3" fmla="*/ 105 h 105"/>
                  <a:gd name="T4" fmla="*/ 217 w 291"/>
                  <a:gd name="T5" fmla="*/ 39 h 105"/>
                  <a:gd name="T6" fmla="*/ 291 w 291"/>
                  <a:gd name="T7" fmla="*/ 61 h 105"/>
                  <a:gd name="T8" fmla="*/ 261 w 291"/>
                  <a:gd name="T9" fmla="*/ 0 h 105"/>
                  <a:gd name="T10" fmla="*/ 94 w 291"/>
                  <a:gd name="T11" fmla="*/ 1 h 105"/>
                  <a:gd name="T12" fmla="*/ 142 w 291"/>
                  <a:gd name="T13" fmla="*/ 19 h 105"/>
                  <a:gd name="T14" fmla="*/ 0 w 291"/>
                  <a:gd name="T15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B6BEAE3-60D5-844F-A8CA-C5DD9DE21484}"/>
              </a:ext>
            </a:extLst>
          </p:cNvPr>
          <p:cNvGraphicFramePr>
            <a:graphicFrameLocks noGrp="1"/>
          </p:cNvGraphicFramePr>
          <p:nvPr/>
        </p:nvGraphicFramePr>
        <p:xfrm>
          <a:off x="1095434" y="1872478"/>
          <a:ext cx="2085370" cy="10129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0970">
                  <a:extLst>
                    <a:ext uri="{9D8B030D-6E8A-4147-A177-3AD203B41FA5}">
                      <a16:colId xmlns:a16="http://schemas.microsoft.com/office/drawing/2014/main" val="3161597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60129225"/>
                    </a:ext>
                  </a:extLst>
                </a:gridCol>
              </a:tblGrid>
              <a:tr h="311752">
                <a:tc>
                  <a:txBody>
                    <a:bodyPr/>
                    <a:lstStyle/>
                    <a:p>
                      <a:r>
                        <a:rPr lang="en-US" sz="1600" i="1" dirty="0"/>
                        <a:t>Flow tuples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Status</a:t>
                      </a:r>
                      <a:endParaRPr lang="en-US" sz="16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174824"/>
                  </a:ext>
                </a:extLst>
              </a:tr>
              <a:tr h="342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10.0.0.5:22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813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10.0.0.8:22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Retrans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37132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EB309C66-05FC-124C-AA85-40E796A1DE84}"/>
              </a:ext>
            </a:extLst>
          </p:cNvPr>
          <p:cNvSpPr txBox="1"/>
          <p:nvPr/>
        </p:nvSpPr>
        <p:spPr>
          <a:xfrm>
            <a:off x="1335640" y="3122290"/>
            <a:ext cx="181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monitoring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4F285D-FAE4-AF45-BFEE-BE19BCFD1820}"/>
              </a:ext>
            </a:extLst>
          </p:cNvPr>
          <p:cNvSpPr txBox="1"/>
          <p:nvPr/>
        </p:nvSpPr>
        <p:spPr>
          <a:xfrm>
            <a:off x="3674511" y="3145087"/>
            <a:ext cx="181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inference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0B842E-B818-F54D-B2DD-B08B8D92842F}"/>
              </a:ext>
            </a:extLst>
          </p:cNvPr>
          <p:cNvSpPr txBox="1"/>
          <p:nvPr/>
        </p:nvSpPr>
        <p:spPr>
          <a:xfrm>
            <a:off x="5709323" y="3142335"/>
            <a:ext cx="265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Rerouting upon failure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AFB972-3865-4E43-A603-D4BA136F557E}"/>
              </a:ext>
            </a:extLst>
          </p:cNvPr>
          <p:cNvSpPr txBox="1"/>
          <p:nvPr/>
        </p:nvSpPr>
        <p:spPr>
          <a:xfrm>
            <a:off x="3994214" y="1962234"/>
            <a:ext cx="948403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Num. of </a:t>
            </a:r>
            <a:r>
              <a:rPr lang="en-US" dirty="0" err="1"/>
              <a:t>retrans</a:t>
            </a:r>
            <a:r>
              <a:rPr lang="en-US" dirty="0"/>
              <a:t>.  flows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2E07B6FA-BB0D-C34C-9217-2E75E6D37CA1}"/>
              </a:ext>
            </a:extLst>
          </p:cNvPr>
          <p:cNvGraphicFramePr>
            <a:graphicFrameLocks noGrp="1"/>
          </p:cNvGraphicFramePr>
          <p:nvPr/>
        </p:nvGraphicFramePr>
        <p:xfrm>
          <a:off x="5769353" y="1870623"/>
          <a:ext cx="1908548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9096">
                  <a:extLst>
                    <a:ext uri="{9D8B030D-6E8A-4147-A177-3AD203B41FA5}">
                      <a16:colId xmlns:a16="http://schemas.microsoft.com/office/drawing/2014/main" val="316159736"/>
                    </a:ext>
                  </a:extLst>
                </a:gridCol>
                <a:gridCol w="759452">
                  <a:extLst>
                    <a:ext uri="{9D8B030D-6E8A-4147-A177-3AD203B41FA5}">
                      <a16:colId xmlns:a16="http://schemas.microsoft.com/office/drawing/2014/main" val="2099612763"/>
                    </a:ext>
                  </a:extLst>
                </a:gridCol>
              </a:tblGrid>
              <a:tr h="229886">
                <a:tc>
                  <a:txBody>
                    <a:bodyPr/>
                    <a:lstStyle/>
                    <a:p>
                      <a:r>
                        <a:rPr lang="en-US" sz="1600" i="1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Status</a:t>
                      </a:r>
                      <a:endParaRPr lang="en-US" sz="16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174824"/>
                  </a:ext>
                </a:extLst>
              </a:tr>
              <a:tr h="288211">
                <a:tc>
                  <a:txBody>
                    <a:bodyPr/>
                    <a:lstStyle/>
                    <a:p>
                      <a:r>
                        <a:rPr lang="en-US" sz="1600" dirty="0"/>
                        <a:t>0 (primary)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68635"/>
                  </a:ext>
                </a:extLst>
              </a:tr>
              <a:tr h="275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(backup)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81343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C2D564B-CB11-F841-9FB1-F62B3B21B4E0}"/>
              </a:ext>
            </a:extLst>
          </p:cNvPr>
          <p:cNvSpPr txBox="1"/>
          <p:nvPr/>
        </p:nvSpPr>
        <p:spPr>
          <a:xfrm>
            <a:off x="5490191" y="1414797"/>
            <a:ext cx="278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Routing table for 10.0.0.0/8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75DE77-BA4C-CB48-8AA0-0DBCC0EA337C}"/>
              </a:ext>
            </a:extLst>
          </p:cNvPr>
          <p:cNvCxnSpPr>
            <a:cxnSpLocks/>
          </p:cNvCxnSpPr>
          <p:nvPr/>
        </p:nvCxnSpPr>
        <p:spPr>
          <a:xfrm flipV="1">
            <a:off x="3286322" y="2501771"/>
            <a:ext cx="533302" cy="194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63DA4B-7495-7749-95E8-A021F10B5322}"/>
              </a:ext>
            </a:extLst>
          </p:cNvPr>
          <p:cNvCxnSpPr>
            <a:cxnSpLocks/>
          </p:cNvCxnSpPr>
          <p:nvPr/>
        </p:nvCxnSpPr>
        <p:spPr>
          <a:xfrm flipV="1">
            <a:off x="5086253" y="2519704"/>
            <a:ext cx="500479" cy="8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48D4CCC-FD98-8349-ABFE-C70F6D3A43A1}"/>
              </a:ext>
            </a:extLst>
          </p:cNvPr>
          <p:cNvSpPr txBox="1"/>
          <p:nvPr/>
        </p:nvSpPr>
        <p:spPr>
          <a:xfrm>
            <a:off x="3365658" y="2239350"/>
            <a:ext cx="57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69A6E3-6674-D348-9F7A-E6F434B50813}"/>
              </a:ext>
            </a:extLst>
          </p:cNvPr>
          <p:cNvSpPr txBox="1"/>
          <p:nvPr/>
        </p:nvSpPr>
        <p:spPr>
          <a:xfrm>
            <a:off x="5073001" y="2057400"/>
            <a:ext cx="137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&gt; X?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38129C-2755-7744-AE90-BDF21CF14109}"/>
              </a:ext>
            </a:extLst>
          </p:cNvPr>
          <p:cNvSpPr txBox="1"/>
          <p:nvPr/>
        </p:nvSpPr>
        <p:spPr>
          <a:xfrm>
            <a:off x="-131839" y="1913713"/>
            <a:ext cx="111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Packet</a:t>
            </a:r>
          </a:p>
          <a:p>
            <a:pPr algn="r"/>
            <a:r>
              <a:rPr lang="en-US" dirty="0"/>
              <a:t>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61CD53-8633-4D4A-A497-2385E4FD7E9A}"/>
              </a:ext>
            </a:extLst>
          </p:cNvPr>
          <p:cNvSpPr txBox="1"/>
          <p:nvPr/>
        </p:nvSpPr>
        <p:spPr>
          <a:xfrm>
            <a:off x="894323" y="1414797"/>
            <a:ext cx="278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Per-flow table for 10.0.0.0/8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3060EE9-FA01-3E4A-B85B-7AD2F1935865}"/>
              </a:ext>
            </a:extLst>
          </p:cNvPr>
          <p:cNvCxnSpPr>
            <a:cxnSpLocks/>
          </p:cNvCxnSpPr>
          <p:nvPr/>
        </p:nvCxnSpPr>
        <p:spPr>
          <a:xfrm>
            <a:off x="314949" y="2553851"/>
            <a:ext cx="67496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F96D2A5-88F2-D443-9CA5-B2EC407C62EA}"/>
              </a:ext>
            </a:extLst>
          </p:cNvPr>
          <p:cNvSpPr txBox="1"/>
          <p:nvPr/>
        </p:nvSpPr>
        <p:spPr>
          <a:xfrm>
            <a:off x="7811672" y="1929436"/>
            <a:ext cx="111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</a:t>
            </a:r>
          </a:p>
          <a:p>
            <a:r>
              <a:rPr lang="en-US" dirty="0"/>
              <a:t>out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A972C6B-3703-F642-93A5-581065521259}"/>
              </a:ext>
            </a:extLst>
          </p:cNvPr>
          <p:cNvCxnSpPr>
            <a:cxnSpLocks/>
          </p:cNvCxnSpPr>
          <p:nvPr/>
        </p:nvCxnSpPr>
        <p:spPr>
          <a:xfrm>
            <a:off x="7735958" y="2588184"/>
            <a:ext cx="67496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 animBg="1"/>
      <p:bldP spid="52" grpId="0"/>
      <p:bldP spid="70" grpId="0"/>
      <p:bldP spid="71" grpId="0"/>
      <p:bldP spid="72" grpId="0"/>
      <p:bldP spid="73" grpId="0"/>
      <p:bldP spid="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Worst-case behavior analysis?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35151" y="5325363"/>
            <a:ext cx="85344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Intuition: Network programs have complex behaviors, and some are easier to process than others.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85496A-E54D-4D62-A89E-E491A26082FE}"/>
              </a:ext>
            </a:extLst>
          </p:cNvPr>
          <p:cNvSpPr txBox="1">
            <a:spLocks/>
          </p:cNvSpPr>
          <p:nvPr/>
        </p:nvSpPr>
        <p:spPr>
          <a:xfrm>
            <a:off x="1488281" y="5098302"/>
            <a:ext cx="6882494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565043-7982-FF41-9820-CAF67D86784E}"/>
              </a:ext>
            </a:extLst>
          </p:cNvPr>
          <p:cNvSpPr txBox="1"/>
          <p:nvPr/>
        </p:nvSpPr>
        <p:spPr>
          <a:xfrm>
            <a:off x="323424" y="1594553"/>
            <a:ext cx="1872513" cy="16773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Switch program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foo ()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bar ()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......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70D3F90-71B7-5749-8B68-95E4301B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81" y="2055481"/>
            <a:ext cx="414825" cy="4148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EC9664-59D6-2D42-BFC3-58D4AA51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84" y="2842620"/>
            <a:ext cx="561588" cy="2766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397CF5-6353-4946-B2F3-5F65C2A2D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191" y="2396246"/>
            <a:ext cx="442699" cy="4426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A92239-7239-924A-942C-E557BE5B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67" y="3491537"/>
            <a:ext cx="746270" cy="74627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D725ADC-905D-E041-92BB-A39675C47F72}"/>
              </a:ext>
            </a:extLst>
          </p:cNvPr>
          <p:cNvGrpSpPr/>
          <p:nvPr/>
        </p:nvGrpSpPr>
        <p:grpSpPr>
          <a:xfrm>
            <a:off x="3902567" y="3834592"/>
            <a:ext cx="904168" cy="569731"/>
            <a:chOff x="3317849" y="2153777"/>
            <a:chExt cx="1911785" cy="1315269"/>
          </a:xfrm>
        </p:grpSpPr>
        <p:pic>
          <p:nvPicPr>
            <p:cNvPr id="41" name="Picture 2" descr="http://findicons.com/files/icons/1681/siena/128/gear_yellow.png">
              <a:extLst>
                <a:ext uri="{FF2B5EF4-FFF2-40B4-BE49-F238E27FC236}">
                  <a16:creationId xmlns:a16="http://schemas.microsoft.com/office/drawing/2014/main" id="{C0AE42C8-DCB5-5546-80B8-E9CD01182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44529" y="2223506"/>
              <a:ext cx="570407" cy="570408"/>
            </a:xfrm>
            <a:prstGeom prst="rect">
              <a:avLst/>
            </a:prstGeom>
            <a:noFill/>
          </p:spPr>
        </p:pic>
        <p:pic>
          <p:nvPicPr>
            <p:cNvPr id="42" name="Picture 4" descr="http://findicons.com/files/icons/1681/siena/128/gear_red.png">
              <a:extLst>
                <a:ext uri="{FF2B5EF4-FFF2-40B4-BE49-F238E27FC236}">
                  <a16:creationId xmlns:a16="http://schemas.microsoft.com/office/drawing/2014/main" id="{BAE5A74B-8F41-8B46-8E50-C0DA759F9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4366" y="2153777"/>
              <a:ext cx="1315268" cy="1315269"/>
            </a:xfrm>
            <a:prstGeom prst="rect">
              <a:avLst/>
            </a:prstGeom>
            <a:noFill/>
          </p:spPr>
        </p:pic>
        <p:pic>
          <p:nvPicPr>
            <p:cNvPr id="44" name="Picture 2" descr="http://findicons.com/files/icons/1681/siena/128/gear_yellow.png">
              <a:extLst>
                <a:ext uri="{FF2B5EF4-FFF2-40B4-BE49-F238E27FC236}">
                  <a16:creationId xmlns:a16="http://schemas.microsoft.com/office/drawing/2014/main" id="{FF4662DB-8DB2-554A-8C36-205C49121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17849" y="2597027"/>
              <a:ext cx="767190" cy="767191"/>
            </a:xfrm>
            <a:prstGeom prst="rect">
              <a:avLst/>
            </a:prstGeom>
            <a:noFill/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FEE202-A9F6-CA47-A174-E5CB675A1FA3}"/>
              </a:ext>
            </a:extLst>
          </p:cNvPr>
          <p:cNvGrpSpPr/>
          <p:nvPr/>
        </p:nvGrpSpPr>
        <p:grpSpPr>
          <a:xfrm>
            <a:off x="3195193" y="1471473"/>
            <a:ext cx="2468354" cy="2412623"/>
            <a:chOff x="3594057" y="1705624"/>
            <a:chExt cx="4064244" cy="3164516"/>
          </a:xfrm>
        </p:grpSpPr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8729750-2D3F-B943-8B57-1F402D56F3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779" y="3825928"/>
              <a:ext cx="1318596" cy="218661"/>
            </a:xfrm>
            <a:prstGeom prst="curvedConnector3">
              <a:avLst>
                <a:gd name="adj1" fmla="val 50000"/>
              </a:avLst>
            </a:prstGeom>
            <a:ln w="101600">
              <a:solidFill>
                <a:srgbClr val="00B05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7892E2B-916E-4C4B-98F9-AA7A240EDA2E}"/>
                </a:ext>
              </a:extLst>
            </p:cNvPr>
            <p:cNvSpPr txBox="1"/>
            <p:nvPr/>
          </p:nvSpPr>
          <p:spPr>
            <a:xfrm>
              <a:off x="3758762" y="2859301"/>
              <a:ext cx="1806867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If(</a:t>
              </a:r>
              <a:r>
                <a:rPr lang="en-US" sz="1600" u="sng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648D0B-3F0A-0748-8A72-19C2FE87CE3C}"/>
                </a:ext>
              </a:extLst>
            </p:cNvPr>
            <p:cNvSpPr txBox="1"/>
            <p:nvPr/>
          </p:nvSpPr>
          <p:spPr>
            <a:xfrm>
              <a:off x="6034002" y="4412983"/>
              <a:ext cx="1488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bar()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0E97D5-02B0-3442-920E-E7342672CB67}"/>
                </a:ext>
              </a:extLst>
            </p:cNvPr>
            <p:cNvSpPr txBox="1"/>
            <p:nvPr/>
          </p:nvSpPr>
          <p:spPr>
            <a:xfrm>
              <a:off x="4049331" y="1705624"/>
              <a:ext cx="3608970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﻿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Control.ingress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DD02DD-2FB5-454F-9BD9-AB794E0CB813}"/>
                </a:ext>
              </a:extLst>
            </p:cNvPr>
            <p:cNvSpPr txBox="1"/>
            <p:nvPr/>
          </p:nvSpPr>
          <p:spPr>
            <a:xfrm>
              <a:off x="3845223" y="4426076"/>
              <a:ext cx="1420986" cy="44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foo()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FC35B5-7512-D245-8ED8-487A1478A4F7}"/>
                </a:ext>
              </a:extLst>
            </p:cNvPr>
            <p:cNvSpPr txBox="1"/>
            <p:nvPr/>
          </p:nvSpPr>
          <p:spPr>
            <a:xfrm>
              <a:off x="5680096" y="2877006"/>
              <a:ext cx="1215325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  <p:cxnSp>
          <p:nvCxnSpPr>
            <p:cNvPr id="77" name="Curved Connector 76">
              <a:extLst>
                <a:ext uri="{FF2B5EF4-FFF2-40B4-BE49-F238E27FC236}">
                  <a16:creationId xmlns:a16="http://schemas.microsoft.com/office/drawing/2014/main" id="{07803705-FB76-484F-89FE-3227D02134F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63179" y="3700727"/>
              <a:ext cx="1208494" cy="407400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F0000">
                  <a:alpha val="4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urved Connector 77">
              <a:extLst>
                <a:ext uri="{FF2B5EF4-FFF2-40B4-BE49-F238E27FC236}">
                  <a16:creationId xmlns:a16="http://schemas.microsoft.com/office/drawing/2014/main" id="{9D175695-4187-3E40-A19B-590B52422AF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58136" y="2592229"/>
              <a:ext cx="955744" cy="19062"/>
            </a:xfrm>
            <a:prstGeom prst="curvedConnector3">
              <a:avLst>
                <a:gd name="adj1" fmla="val 79005"/>
              </a:avLst>
            </a:prstGeom>
            <a:ln w="127000">
              <a:solidFill>
                <a:schemeClr val="accent5">
                  <a:lumMod val="75000"/>
                  <a:alpha val="51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4AB8F5-E43E-1D42-AF51-2BDC99D389FB}"/>
                </a:ext>
              </a:extLst>
            </p:cNvPr>
            <p:cNvSpPr txBox="1"/>
            <p:nvPr/>
          </p:nvSpPr>
          <p:spPr>
            <a:xfrm>
              <a:off x="3594057" y="3459564"/>
              <a:ext cx="1806865" cy="5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normal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A256D5-21DD-F14B-AD1C-1A1A6B854652}"/>
                </a:ext>
              </a:extLst>
            </p:cNvPr>
            <p:cNvSpPr txBox="1"/>
            <p:nvPr/>
          </p:nvSpPr>
          <p:spPr>
            <a:xfrm>
              <a:off x="5735559" y="3430974"/>
              <a:ext cx="1705844" cy="5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/>
                <a:t>retrans</a:t>
              </a:r>
              <a:endParaRPr lang="en-US" sz="2000" i="1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ABE46A6-826D-D440-8264-EF12868585B5}"/>
              </a:ext>
            </a:extLst>
          </p:cNvPr>
          <p:cNvCxnSpPr>
            <a:cxnSpLocks/>
          </p:cNvCxnSpPr>
          <p:nvPr/>
        </p:nvCxnSpPr>
        <p:spPr>
          <a:xfrm>
            <a:off x="329813" y="3303042"/>
            <a:ext cx="510254" cy="2765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AAFDAA1-7A9C-B34A-92CB-9C7A95734A4C}"/>
              </a:ext>
            </a:extLst>
          </p:cNvPr>
          <p:cNvCxnSpPr>
            <a:cxnSpLocks/>
          </p:cNvCxnSpPr>
          <p:nvPr/>
        </p:nvCxnSpPr>
        <p:spPr>
          <a:xfrm flipH="1">
            <a:off x="1512420" y="3314760"/>
            <a:ext cx="665547" cy="2647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D48A80-08E3-4E4B-8E24-45E303E2C9D3}"/>
              </a:ext>
            </a:extLst>
          </p:cNvPr>
          <p:cNvSpPr txBox="1"/>
          <p:nvPr/>
        </p:nvSpPr>
        <p:spPr>
          <a:xfrm>
            <a:off x="468800" y="4202494"/>
            <a:ext cx="186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Switch apps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317270F-16E9-E042-862B-67760861F8D1}"/>
              </a:ext>
            </a:extLst>
          </p:cNvPr>
          <p:cNvSpPr txBox="1"/>
          <p:nvPr/>
        </p:nvSpPr>
        <p:spPr>
          <a:xfrm>
            <a:off x="3408410" y="4318288"/>
            <a:ext cx="233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 analysis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78BEE1-5B1A-FB47-B0A5-ED28CBCABBC7}"/>
              </a:ext>
            </a:extLst>
          </p:cNvPr>
          <p:cNvSpPr txBox="1"/>
          <p:nvPr/>
        </p:nvSpPr>
        <p:spPr>
          <a:xfrm>
            <a:off x="6271403" y="4330644"/>
            <a:ext cx="2335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Probabilistic profile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B9D0532B-3206-DD4C-BDA3-AC6DF762B119}"/>
              </a:ext>
            </a:extLst>
          </p:cNvPr>
          <p:cNvSpPr/>
          <p:nvPr/>
        </p:nvSpPr>
        <p:spPr>
          <a:xfrm>
            <a:off x="2380824" y="2055481"/>
            <a:ext cx="546813" cy="685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33A22FD-ABB1-D04C-B881-570A7BD71452}"/>
              </a:ext>
            </a:extLst>
          </p:cNvPr>
          <p:cNvSpPr/>
          <p:nvPr/>
        </p:nvSpPr>
        <p:spPr>
          <a:xfrm>
            <a:off x="5644011" y="2094042"/>
            <a:ext cx="546813" cy="685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DF507EA-63D3-DB44-8F54-4CDE634FC9E5}"/>
              </a:ext>
            </a:extLst>
          </p:cNvPr>
          <p:cNvSpPr txBox="1"/>
          <p:nvPr/>
        </p:nvSpPr>
        <p:spPr>
          <a:xfrm>
            <a:off x="6913370" y="2427178"/>
            <a:ext cx="7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foo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F17509-DC08-E846-BF8A-74B9E92B2FF1}"/>
              </a:ext>
            </a:extLst>
          </p:cNvPr>
          <p:cNvSpPr txBox="1"/>
          <p:nvPr/>
        </p:nvSpPr>
        <p:spPr>
          <a:xfrm>
            <a:off x="7507809" y="2433151"/>
            <a:ext cx="1446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</a:t>
            </a:r>
          </a:p>
        </p:txBody>
      </p:sp>
      <p:graphicFrame>
        <p:nvGraphicFramePr>
          <p:cNvPr id="113" name="Chart 112">
            <a:extLst>
              <a:ext uri="{FF2B5EF4-FFF2-40B4-BE49-F238E27FC236}">
                <a16:creationId xmlns:a16="http://schemas.microsoft.com/office/drawing/2014/main" id="{FAE69F53-F1FA-8940-983B-C57422378138}"/>
              </a:ext>
            </a:extLst>
          </p:cNvPr>
          <p:cNvGraphicFramePr>
            <a:graphicFrameLocks/>
          </p:cNvGraphicFramePr>
          <p:nvPr/>
        </p:nvGraphicFramePr>
        <p:xfrm>
          <a:off x="6646841" y="1000828"/>
          <a:ext cx="2489886" cy="2109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4" name="Chart 113">
            <a:extLst>
              <a:ext uri="{FF2B5EF4-FFF2-40B4-BE49-F238E27FC236}">
                <a16:creationId xmlns:a16="http://schemas.microsoft.com/office/drawing/2014/main" id="{A32DA850-DAC2-544D-AF3F-A798385D67BF}"/>
              </a:ext>
            </a:extLst>
          </p:cNvPr>
          <p:cNvGraphicFramePr>
            <a:graphicFrameLocks/>
          </p:cNvGraphicFramePr>
          <p:nvPr/>
        </p:nvGraphicFramePr>
        <p:xfrm>
          <a:off x="5733067" y="14987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971FB706-06A1-5249-966B-50E8C65DB6E6}"/>
              </a:ext>
            </a:extLst>
          </p:cNvPr>
          <p:cNvSpPr txBox="1"/>
          <p:nvPr/>
        </p:nvSpPr>
        <p:spPr>
          <a:xfrm>
            <a:off x="7683149" y="3866443"/>
            <a:ext cx="7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97F51C-C32A-F545-A6AF-F98094E0C8DB}"/>
              </a:ext>
            </a:extLst>
          </p:cNvPr>
          <p:cNvSpPr txBox="1"/>
          <p:nvPr/>
        </p:nvSpPr>
        <p:spPr>
          <a:xfrm>
            <a:off x="8210808" y="3866442"/>
            <a:ext cx="1446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064F73-D4C0-1B46-9C56-1A31DB1E5967}"/>
              </a:ext>
            </a:extLst>
          </p:cNvPr>
          <p:cNvSpPr txBox="1"/>
          <p:nvPr/>
        </p:nvSpPr>
        <p:spPr>
          <a:xfrm>
            <a:off x="7637441" y="1618071"/>
            <a:ext cx="161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Expected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distribution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3D93FF5-5FE9-3F43-A6F0-62CD11E87C3F}"/>
              </a:ext>
            </a:extLst>
          </p:cNvPr>
          <p:cNvSpPr txBox="1"/>
          <p:nvPr/>
        </p:nvSpPr>
        <p:spPr>
          <a:xfrm>
            <a:off x="6200270" y="3422431"/>
            <a:ext cx="161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Adversarial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distribution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4429966-F23B-8B41-BC6B-1D415996753F}"/>
              </a:ext>
            </a:extLst>
          </p:cNvPr>
          <p:cNvSpPr/>
          <p:nvPr/>
        </p:nvSpPr>
        <p:spPr>
          <a:xfrm rot="19376062">
            <a:off x="7672506" y="2919634"/>
            <a:ext cx="184784" cy="307134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BD0BD-2CF2-5F48-BE9E-7E9A60350BC0}"/>
              </a:ext>
            </a:extLst>
          </p:cNvPr>
          <p:cNvSpPr txBox="1"/>
          <p:nvPr/>
        </p:nvSpPr>
        <p:spPr>
          <a:xfrm>
            <a:off x="9312965" y="4870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8" grpId="0"/>
      <p:bldP spid="89" grpId="0"/>
      <p:bldP spid="90" grpId="0"/>
      <p:bldP spid="91" grpId="0" animBg="1"/>
      <p:bldP spid="92" grpId="0" animBg="1"/>
      <p:bldP spid="111" grpId="0"/>
      <p:bldP spid="112" grpId="0"/>
      <p:bldGraphic spid="113" grpId="0">
        <p:bldAsOne/>
      </p:bldGraphic>
      <p:bldGraphic spid="114" grpId="0">
        <p:bldAsOne/>
      </p:bldGraphic>
      <p:bldP spid="115" grpId="0"/>
      <p:bldP spid="116" grpId="0"/>
      <p:bldP spid="117" grpId="0"/>
      <p:bldP spid="118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Starting point: Symbolic execution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14400" y="4648200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Goal: Enumerate program behaviors and generate inputs for each behavior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Create symbolic inputs and collect symbolic constraints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Fork execution paths for branch and loop conditions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Invoke solver to compute satisfying assignments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725FD-2119-B34E-A500-3FFD0390DFE5}"/>
              </a:ext>
            </a:extLst>
          </p:cNvPr>
          <p:cNvSpPr txBox="1"/>
          <p:nvPr/>
        </p:nvSpPr>
        <p:spPr>
          <a:xfrm>
            <a:off x="3066067" y="1448168"/>
            <a:ext cx="26670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packet_handler</a:t>
            </a:r>
            <a:r>
              <a:rPr lang="en-US" dirty="0"/>
              <a:t> (pkt) {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pkt.ttl</a:t>
            </a:r>
            <a:r>
              <a:rPr lang="en-US" dirty="0"/>
              <a:t> --;</a:t>
            </a:r>
          </a:p>
          <a:p>
            <a:endParaRPr lang="en-US" dirty="0"/>
          </a:p>
          <a:p>
            <a:r>
              <a:rPr lang="en-US" dirty="0"/>
              <a:t>   if (</a:t>
            </a:r>
            <a:r>
              <a:rPr lang="en-US" dirty="0" err="1"/>
              <a:t>pkt.ttl</a:t>
            </a:r>
            <a:r>
              <a:rPr lang="en-US" dirty="0"/>
              <a:t> &gt; 0) {</a:t>
            </a:r>
          </a:p>
          <a:p>
            <a:r>
              <a:rPr lang="en-US" dirty="0"/>
              <a:t>       forward packet</a:t>
            </a:r>
          </a:p>
          <a:p>
            <a:r>
              <a:rPr lang="en-US" dirty="0"/>
              <a:t>   } else  {</a:t>
            </a:r>
          </a:p>
          <a:p>
            <a:r>
              <a:rPr lang="en-US" dirty="0"/>
              <a:t>       drop packet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40C9-0FE5-E644-A8B5-78E467B29938}"/>
              </a:ext>
            </a:extLst>
          </p:cNvPr>
          <p:cNvSpPr/>
          <p:nvPr/>
        </p:nvSpPr>
        <p:spPr>
          <a:xfrm>
            <a:off x="1752600" y="1451481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AB1F2-F060-8144-A880-34FE619D7127}"/>
              </a:ext>
            </a:extLst>
          </p:cNvPr>
          <p:cNvSpPr txBox="1"/>
          <p:nvPr/>
        </p:nvSpPr>
        <p:spPr>
          <a:xfrm>
            <a:off x="1828800" y="145148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ttl</a:t>
            </a:r>
            <a:r>
              <a:rPr lang="en-US" dirty="0"/>
              <a:t>=10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D68228-0EF7-2A45-84FF-EAAFAD8EB6F9}"/>
              </a:ext>
            </a:extLst>
          </p:cNvPr>
          <p:cNvSpPr/>
          <p:nvPr/>
        </p:nvSpPr>
        <p:spPr>
          <a:xfrm>
            <a:off x="1752600" y="2024545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F1DA21-38F4-6E49-9A81-12CF20B2F292}"/>
              </a:ext>
            </a:extLst>
          </p:cNvPr>
          <p:cNvSpPr txBox="1"/>
          <p:nvPr/>
        </p:nvSpPr>
        <p:spPr>
          <a:xfrm>
            <a:off x="1828800" y="202454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ttl</a:t>
            </a:r>
            <a:r>
              <a:rPr lang="en-US" dirty="0"/>
              <a:t>=9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DB079A-0DBD-F049-BB0A-57B34C6EDEA2}"/>
              </a:ext>
            </a:extLst>
          </p:cNvPr>
          <p:cNvSpPr/>
          <p:nvPr/>
        </p:nvSpPr>
        <p:spPr>
          <a:xfrm>
            <a:off x="1755913" y="2597581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DA5012-B5CB-F84C-BFF0-9AB98E2012D1}"/>
              </a:ext>
            </a:extLst>
          </p:cNvPr>
          <p:cNvSpPr txBox="1"/>
          <p:nvPr/>
        </p:nvSpPr>
        <p:spPr>
          <a:xfrm>
            <a:off x="1832113" y="259758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ttl</a:t>
            </a:r>
            <a:r>
              <a:rPr lang="en-US" dirty="0"/>
              <a:t>=9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2323F2F-DA6B-A94D-A8CE-56B3EA859376}"/>
              </a:ext>
            </a:extLst>
          </p:cNvPr>
          <p:cNvSpPr/>
          <p:nvPr/>
        </p:nvSpPr>
        <p:spPr>
          <a:xfrm>
            <a:off x="2834154" y="1447800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C97512F-E0D2-B84F-89B6-FDE4145E6E9B}"/>
              </a:ext>
            </a:extLst>
          </p:cNvPr>
          <p:cNvSpPr/>
          <p:nvPr/>
        </p:nvSpPr>
        <p:spPr>
          <a:xfrm>
            <a:off x="2819400" y="1997681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2A37723-BD71-564B-B3BA-C1F7A76FF332}"/>
              </a:ext>
            </a:extLst>
          </p:cNvPr>
          <p:cNvSpPr/>
          <p:nvPr/>
        </p:nvSpPr>
        <p:spPr>
          <a:xfrm>
            <a:off x="2819400" y="2564579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BC6347B-A9F6-6C43-BD83-EA476086C63B}"/>
              </a:ext>
            </a:extLst>
          </p:cNvPr>
          <p:cNvSpPr txBox="1">
            <a:spLocks/>
          </p:cNvSpPr>
          <p:nvPr/>
        </p:nvSpPr>
        <p:spPr>
          <a:xfrm>
            <a:off x="685800" y="3604076"/>
            <a:ext cx="26670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Concrete/normal </a:t>
            </a:r>
          </a:p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execution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BE6A0CA-0621-BE45-971A-DC8AB106B7CB}"/>
              </a:ext>
            </a:extLst>
          </p:cNvPr>
          <p:cNvSpPr txBox="1">
            <a:spLocks/>
          </p:cNvSpPr>
          <p:nvPr/>
        </p:nvSpPr>
        <p:spPr>
          <a:xfrm>
            <a:off x="5446334" y="3590883"/>
            <a:ext cx="26670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Symbolic</a:t>
            </a:r>
          </a:p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execution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8E33234A-06EC-8148-88C7-3ECDF364C614}"/>
              </a:ext>
            </a:extLst>
          </p:cNvPr>
          <p:cNvSpPr/>
          <p:nvPr/>
        </p:nvSpPr>
        <p:spPr>
          <a:xfrm rot="10800000">
            <a:off x="5799328" y="1461181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3FA68F-3294-5D44-A46A-1C7F71AE6382}"/>
              </a:ext>
            </a:extLst>
          </p:cNvPr>
          <p:cNvSpPr/>
          <p:nvPr/>
        </p:nvSpPr>
        <p:spPr>
          <a:xfrm>
            <a:off x="6210300" y="1477373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5F6940-41AE-564E-A467-03D1211F8C82}"/>
              </a:ext>
            </a:extLst>
          </p:cNvPr>
          <p:cNvSpPr txBox="1"/>
          <p:nvPr/>
        </p:nvSpPr>
        <p:spPr>
          <a:xfrm>
            <a:off x="6286500" y="147737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ttl</a:t>
            </a:r>
            <a:r>
              <a:rPr lang="en-US" dirty="0"/>
              <a:t>=</a:t>
            </a:r>
            <a:r>
              <a:rPr lang="en-US" b="1" dirty="0"/>
              <a:t>x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99AA32A5-137B-BC46-8594-1D54CAA2ED7E}"/>
              </a:ext>
            </a:extLst>
          </p:cNvPr>
          <p:cNvSpPr/>
          <p:nvPr/>
        </p:nvSpPr>
        <p:spPr>
          <a:xfrm rot="10800000">
            <a:off x="5773342" y="2031625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A09DD5-266C-984C-BA43-5245D2F677F5}"/>
              </a:ext>
            </a:extLst>
          </p:cNvPr>
          <p:cNvSpPr/>
          <p:nvPr/>
        </p:nvSpPr>
        <p:spPr>
          <a:xfrm>
            <a:off x="6184314" y="2047817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8B74C1-38CE-C947-808B-D7FD6603AEFA}"/>
              </a:ext>
            </a:extLst>
          </p:cNvPr>
          <p:cNvSpPr txBox="1"/>
          <p:nvPr/>
        </p:nvSpPr>
        <p:spPr>
          <a:xfrm>
            <a:off x="6260514" y="204781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ttl</a:t>
            </a:r>
            <a:r>
              <a:rPr lang="en-US" dirty="0"/>
              <a:t>=</a:t>
            </a:r>
            <a:r>
              <a:rPr lang="en-US" b="1" dirty="0"/>
              <a:t>x-1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A079B9E6-E89E-4048-BD0F-C68FF7F60EA2}"/>
              </a:ext>
            </a:extLst>
          </p:cNvPr>
          <p:cNvSpPr/>
          <p:nvPr/>
        </p:nvSpPr>
        <p:spPr>
          <a:xfrm rot="10800000">
            <a:off x="5787732" y="2556515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15FB55-ADCD-C049-A690-44B8B94AB602}"/>
              </a:ext>
            </a:extLst>
          </p:cNvPr>
          <p:cNvSpPr/>
          <p:nvPr/>
        </p:nvSpPr>
        <p:spPr>
          <a:xfrm>
            <a:off x="6198704" y="2572707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0E09B1-81B5-0B47-86A8-E2B902820C16}"/>
              </a:ext>
            </a:extLst>
          </p:cNvPr>
          <p:cNvSpPr txBox="1"/>
          <p:nvPr/>
        </p:nvSpPr>
        <p:spPr>
          <a:xfrm>
            <a:off x="6274904" y="25727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x-1&gt;0</a:t>
            </a: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FFA07814-2FE1-6A44-A6B4-1A6E86C3E198}"/>
              </a:ext>
            </a:extLst>
          </p:cNvPr>
          <p:cNvSpPr/>
          <p:nvPr/>
        </p:nvSpPr>
        <p:spPr>
          <a:xfrm rot="10800000">
            <a:off x="5787732" y="3157429"/>
            <a:ext cx="228600" cy="359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4CB785D-8618-EE45-BA0A-2B71506DF578}"/>
              </a:ext>
            </a:extLst>
          </p:cNvPr>
          <p:cNvSpPr/>
          <p:nvPr/>
        </p:nvSpPr>
        <p:spPr>
          <a:xfrm>
            <a:off x="6198704" y="3173621"/>
            <a:ext cx="914400" cy="304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BEE1AE-9CFF-AB49-A8E0-EFFD882FC380}"/>
              </a:ext>
            </a:extLst>
          </p:cNvPr>
          <p:cNvSpPr txBox="1"/>
          <p:nvPr/>
        </p:nvSpPr>
        <p:spPr>
          <a:xfrm>
            <a:off x="6274904" y="317362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x-1&lt;=0</a:t>
            </a:r>
          </a:p>
        </p:txBody>
      </p:sp>
      <p:pic>
        <p:nvPicPr>
          <p:cNvPr id="27650" name="Picture 2" descr="Image result for z3 solver">
            <a:extLst>
              <a:ext uri="{FF2B5EF4-FFF2-40B4-BE49-F238E27FC236}">
                <a16:creationId xmlns:a16="http://schemas.microsoft.com/office/drawing/2014/main" id="{399628F6-F170-DE43-866E-1DBB3491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662113"/>
            <a:ext cx="705678" cy="7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018C2D09-12E3-FC4D-9679-6F62773F9EC5}"/>
              </a:ext>
            </a:extLst>
          </p:cNvPr>
          <p:cNvSpPr txBox="1">
            <a:spLocks/>
          </p:cNvSpPr>
          <p:nvPr/>
        </p:nvSpPr>
        <p:spPr>
          <a:xfrm>
            <a:off x="7471056" y="3242653"/>
            <a:ext cx="1801699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algn="ctr">
              <a:spcBef>
                <a:spcPct val="20000"/>
              </a:spcBef>
              <a:buSzPct val="130000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SMT solver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B0160C-8E5D-294C-83CD-21FB287485DC}"/>
              </a:ext>
            </a:extLst>
          </p:cNvPr>
          <p:cNvCxnSpPr/>
          <p:nvPr/>
        </p:nvCxnSpPr>
        <p:spPr>
          <a:xfrm>
            <a:off x="7315200" y="2725107"/>
            <a:ext cx="533400" cy="2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3B5FF6-14E4-844F-A8F9-07E4DC5DF7BD}"/>
              </a:ext>
            </a:extLst>
          </p:cNvPr>
          <p:cNvCxnSpPr>
            <a:cxnSpLocks/>
          </p:cNvCxnSpPr>
          <p:nvPr/>
        </p:nvCxnSpPr>
        <p:spPr>
          <a:xfrm flipV="1">
            <a:off x="7311887" y="3129331"/>
            <a:ext cx="536713" cy="23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8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52" grpId="0" animBg="1"/>
      <p:bldP spid="60" grpId="0"/>
      <p:bldP spid="61" grpId="0" animBg="1"/>
      <p:bldP spid="62" grpId="0"/>
      <p:bldP spid="10" grpId="0" animBg="1"/>
      <p:bldP spid="63" grpId="0" animBg="1"/>
      <p:bldP spid="64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73" grpId="0" animBg="1"/>
      <p:bldP spid="74" grpId="0" animBg="1"/>
      <p:bldP spid="75" grpId="0"/>
      <p:bldP spid="85" grpId="0" animBg="1"/>
      <p:bldP spid="86" grpId="0" animBg="1"/>
      <p:bldP spid="87" grpId="0"/>
      <p:bldP spid="9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Symbolic execution is not enough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50843" y="5029200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Computing probabilities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Handling approximate data structures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Handling stateful loops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A9571C-BB8E-8648-A1FD-8702A87F2A1F}"/>
              </a:ext>
            </a:extLst>
          </p:cNvPr>
          <p:cNvGrpSpPr/>
          <p:nvPr/>
        </p:nvGrpSpPr>
        <p:grpSpPr>
          <a:xfrm>
            <a:off x="339123" y="1295400"/>
            <a:ext cx="2468354" cy="2412623"/>
            <a:chOff x="3594057" y="1705624"/>
            <a:chExt cx="4064244" cy="3164516"/>
          </a:xfrm>
        </p:grpSpPr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07BBD78C-4F35-0E4D-BCBE-3E4E2F75BB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779" y="3825928"/>
              <a:ext cx="1318596" cy="218661"/>
            </a:xfrm>
            <a:prstGeom prst="curvedConnector3">
              <a:avLst>
                <a:gd name="adj1" fmla="val 50000"/>
              </a:avLst>
            </a:prstGeom>
            <a:ln w="101600">
              <a:solidFill>
                <a:srgbClr val="00B05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10437A-E052-504F-B4FD-C9428AFEAD87}"/>
                </a:ext>
              </a:extLst>
            </p:cNvPr>
            <p:cNvSpPr txBox="1"/>
            <p:nvPr/>
          </p:nvSpPr>
          <p:spPr>
            <a:xfrm>
              <a:off x="3758762" y="2859301"/>
              <a:ext cx="1806867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If(</a:t>
              </a:r>
              <a:r>
                <a:rPr lang="en-US" sz="1600" u="sng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F4A663-FFDD-4D4F-BD81-46667EA05C38}"/>
                </a:ext>
              </a:extLst>
            </p:cNvPr>
            <p:cNvSpPr txBox="1"/>
            <p:nvPr/>
          </p:nvSpPr>
          <p:spPr>
            <a:xfrm>
              <a:off x="6034002" y="4412983"/>
              <a:ext cx="1488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bar()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66042-0529-5547-9157-52902E7DD28C}"/>
                </a:ext>
              </a:extLst>
            </p:cNvPr>
            <p:cNvSpPr txBox="1"/>
            <p:nvPr/>
          </p:nvSpPr>
          <p:spPr>
            <a:xfrm>
              <a:off x="4049331" y="1705624"/>
              <a:ext cx="3608970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﻿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Control.ingress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F113BC-B785-B147-9C3B-07DB8E8AB9CD}"/>
                </a:ext>
              </a:extLst>
            </p:cNvPr>
            <p:cNvSpPr txBox="1"/>
            <p:nvPr/>
          </p:nvSpPr>
          <p:spPr>
            <a:xfrm>
              <a:off x="3845223" y="4426076"/>
              <a:ext cx="1420986" cy="44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foo()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02E2AC-9BF0-B54E-BB4D-E121DDC4F0C7}"/>
                </a:ext>
              </a:extLst>
            </p:cNvPr>
            <p:cNvSpPr txBox="1"/>
            <p:nvPr/>
          </p:nvSpPr>
          <p:spPr>
            <a:xfrm>
              <a:off x="5680096" y="2877006"/>
              <a:ext cx="1215325" cy="44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1B17AD5C-F8EC-0B41-BF42-FA37DEF27C0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63179" y="3700727"/>
              <a:ext cx="1208494" cy="407400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F0000">
                  <a:alpha val="4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3AD3FC40-4DA8-2C4F-B2E6-790D8D0ACC8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58136" y="2592229"/>
              <a:ext cx="955744" cy="19062"/>
            </a:xfrm>
            <a:prstGeom prst="curvedConnector3">
              <a:avLst>
                <a:gd name="adj1" fmla="val 79005"/>
              </a:avLst>
            </a:prstGeom>
            <a:ln w="127000">
              <a:solidFill>
                <a:schemeClr val="accent5">
                  <a:lumMod val="75000"/>
                  <a:alpha val="51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743080-2460-FB49-822F-A25322FEBD8E}"/>
                </a:ext>
              </a:extLst>
            </p:cNvPr>
            <p:cNvSpPr txBox="1"/>
            <p:nvPr/>
          </p:nvSpPr>
          <p:spPr>
            <a:xfrm>
              <a:off x="3594057" y="3459564"/>
              <a:ext cx="1806865" cy="5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normal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4C07D9-BB66-3A4D-B9F5-4253C40C4338}"/>
                </a:ext>
              </a:extLst>
            </p:cNvPr>
            <p:cNvSpPr txBox="1"/>
            <p:nvPr/>
          </p:nvSpPr>
          <p:spPr>
            <a:xfrm>
              <a:off x="5735559" y="3430974"/>
              <a:ext cx="1705844" cy="5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/>
                <a:t>retrans</a:t>
              </a:r>
              <a:endParaRPr lang="en-US" sz="2000" i="1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C6589D-A308-054B-9FB2-9AD781983B5E}"/>
              </a:ext>
            </a:extLst>
          </p:cNvPr>
          <p:cNvSpPr txBox="1"/>
          <p:nvPr/>
        </p:nvSpPr>
        <p:spPr>
          <a:xfrm>
            <a:off x="212868" y="3983510"/>
            <a:ext cx="285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Computing probabilities</a:t>
            </a:r>
          </a:p>
        </p:txBody>
      </p:sp>
      <p:graphicFrame>
        <p:nvGraphicFramePr>
          <p:cNvPr id="55" name="Table 12">
            <a:extLst>
              <a:ext uri="{FF2B5EF4-FFF2-40B4-BE49-F238E27FC236}">
                <a16:creationId xmlns:a16="http://schemas.microsoft.com/office/drawing/2014/main" id="{0B55CE0A-FAEB-B643-8A31-71321BE276BD}"/>
              </a:ext>
            </a:extLst>
          </p:cNvPr>
          <p:cNvGraphicFramePr>
            <a:graphicFrameLocks noGrp="1"/>
          </p:cNvGraphicFramePr>
          <p:nvPr/>
        </p:nvGraphicFramePr>
        <p:xfrm>
          <a:off x="3352154" y="1538761"/>
          <a:ext cx="242682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89">
                  <a:extLst>
                    <a:ext uri="{9D8B030D-6E8A-4147-A177-3AD203B41FA5}">
                      <a16:colId xmlns:a16="http://schemas.microsoft.com/office/drawing/2014/main" val="4291330086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2778367588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216586700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3273577831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632948573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553830484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89276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44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43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3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948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9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7740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E663F87-8E7C-C34F-B09C-C3FDF29DDD1B}"/>
              </a:ext>
            </a:extLst>
          </p:cNvPr>
          <p:cNvSpPr txBox="1"/>
          <p:nvPr/>
        </p:nvSpPr>
        <p:spPr>
          <a:xfrm>
            <a:off x="3124200" y="3940314"/>
            <a:ext cx="285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Hash tables, sketches, bloom filters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7AA0E586-A8B8-E849-A6AE-C75CF82D2BAF}"/>
              </a:ext>
            </a:extLst>
          </p:cNvPr>
          <p:cNvCxnSpPr>
            <a:cxnSpLocks/>
          </p:cNvCxnSpPr>
          <p:nvPr/>
        </p:nvCxnSpPr>
        <p:spPr>
          <a:xfrm>
            <a:off x="2743200" y="2613645"/>
            <a:ext cx="983366" cy="94224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049D7CA6-377C-E247-850A-90062886C069}"/>
              </a:ext>
            </a:extLst>
          </p:cNvPr>
          <p:cNvCxnSpPr>
            <a:cxnSpLocks/>
          </p:cNvCxnSpPr>
          <p:nvPr/>
        </p:nvCxnSpPr>
        <p:spPr>
          <a:xfrm flipV="1">
            <a:off x="2767068" y="1729351"/>
            <a:ext cx="1321069" cy="88429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EF84F40-856D-4744-BF10-8CAA3F0C0403}"/>
              </a:ext>
            </a:extLst>
          </p:cNvPr>
          <p:cNvSpPr txBox="1"/>
          <p:nvPr/>
        </p:nvSpPr>
        <p:spPr>
          <a:xfrm>
            <a:off x="4023093" y="1524000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8BAD3A-72FA-A846-AF08-68A4D3202040}"/>
              </a:ext>
            </a:extLst>
          </p:cNvPr>
          <p:cNvSpPr txBox="1"/>
          <p:nvPr/>
        </p:nvSpPr>
        <p:spPr>
          <a:xfrm>
            <a:off x="3638430" y="3355836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5B9232-E65E-324D-A2BD-156A6800BAB5}"/>
              </a:ext>
            </a:extLst>
          </p:cNvPr>
          <p:cNvSpPr txBox="1"/>
          <p:nvPr/>
        </p:nvSpPr>
        <p:spPr>
          <a:xfrm>
            <a:off x="5078952" y="2255730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+1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170FC895-ABD4-E845-B840-EE5E47D2366E}"/>
              </a:ext>
            </a:extLst>
          </p:cNvPr>
          <p:cNvCxnSpPr>
            <a:cxnSpLocks/>
          </p:cNvCxnSpPr>
          <p:nvPr/>
        </p:nvCxnSpPr>
        <p:spPr>
          <a:xfrm flipV="1">
            <a:off x="2789075" y="2367602"/>
            <a:ext cx="2457619" cy="2460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0A7E8B2-B2C7-E840-A012-78400469C6B4}"/>
              </a:ext>
            </a:extLst>
          </p:cNvPr>
          <p:cNvSpPr txBox="1"/>
          <p:nvPr/>
        </p:nvSpPr>
        <p:spPr>
          <a:xfrm>
            <a:off x="6172200" y="1638267"/>
            <a:ext cx="230748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packet_handler</a:t>
            </a:r>
            <a:r>
              <a:rPr lang="en-US" dirty="0"/>
              <a:t> (pkt) {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pkt_cnt</a:t>
            </a:r>
            <a:r>
              <a:rPr lang="en-US" dirty="0"/>
              <a:t> ++;</a:t>
            </a:r>
          </a:p>
          <a:p>
            <a:endParaRPr lang="en-US" dirty="0"/>
          </a:p>
          <a:p>
            <a:r>
              <a:rPr lang="en-US" dirty="0"/>
              <a:t>   if (</a:t>
            </a:r>
            <a:r>
              <a:rPr lang="en-US" dirty="0" err="1">
                <a:solidFill>
                  <a:srgbClr val="FF0000"/>
                </a:solidFill>
              </a:rPr>
              <a:t>pkt_cnt</a:t>
            </a:r>
            <a:r>
              <a:rPr lang="en-US" dirty="0">
                <a:solidFill>
                  <a:srgbClr val="FF0000"/>
                </a:solidFill>
              </a:rPr>
              <a:t> == 1M</a:t>
            </a:r>
            <a:r>
              <a:rPr lang="en-US" dirty="0"/>
              <a:t>) {</a:t>
            </a:r>
          </a:p>
          <a:p>
            <a:r>
              <a:rPr lang="en-US" dirty="0"/>
              <a:t>       //sample packet</a:t>
            </a:r>
          </a:p>
          <a:p>
            <a:r>
              <a:rPr lang="en-US" dirty="0"/>
              <a:t>   }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511DC-93B6-2C48-A1D2-EF1BC719E1B4}"/>
              </a:ext>
            </a:extLst>
          </p:cNvPr>
          <p:cNvSpPr txBox="1"/>
          <p:nvPr/>
        </p:nvSpPr>
        <p:spPr>
          <a:xfrm>
            <a:off x="6546733" y="4019490"/>
            <a:ext cx="241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Stateful loops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7CD283D-C4B0-6D42-AE68-FE7CDE3D435D}"/>
              </a:ext>
            </a:extLst>
          </p:cNvPr>
          <p:cNvSpPr/>
          <p:nvPr/>
        </p:nvSpPr>
        <p:spPr>
          <a:xfrm>
            <a:off x="8527825" y="1773163"/>
            <a:ext cx="152400" cy="17270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3702-BAA7-5042-9B84-5991D1AFBC60}"/>
              </a:ext>
            </a:extLst>
          </p:cNvPr>
          <p:cNvSpPr txBox="1"/>
          <p:nvPr/>
        </p:nvSpPr>
        <p:spPr>
          <a:xfrm>
            <a:off x="8534400" y="2309436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Loop </a:t>
            </a:r>
          </a:p>
          <a:p>
            <a:r>
              <a:rPr lang="en-US" dirty="0">
                <a:solidFill>
                  <a:schemeClr val="accent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78052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/>
      <p:bldP spid="2054" grpId="0"/>
      <p:bldP spid="54" grpId="0"/>
      <p:bldP spid="57" grpId="0"/>
      <p:bldP spid="77" grpId="0"/>
      <p:bldP spid="78" grpId="0"/>
      <p:bldP spid="79" grpId="0"/>
      <p:bldP spid="81" grpId="0" animBg="1"/>
      <p:bldP spid="82" grpId="0"/>
      <p:bldP spid="17" grpId="0" animBg="1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From executions to probabilities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14400" y="4572000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Approach: Count the # of satisfying solutions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All possible header values form a “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headerspace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” 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Program executions produce subspaces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Prob = Volume(subspace)/Volume(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headerspace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Model counting solvers, or by querying network traces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5CF538-16A8-1147-B2B4-345D42BE4506}"/>
              </a:ext>
            </a:extLst>
          </p:cNvPr>
          <p:cNvSpPr/>
          <p:nvPr/>
        </p:nvSpPr>
        <p:spPr bwMode="auto">
          <a:xfrm>
            <a:off x="2543661" y="2004569"/>
            <a:ext cx="3634841" cy="1766081"/>
          </a:xfrm>
          <a:prstGeom prst="ellipse">
            <a:avLst/>
          </a:prstGeom>
          <a:solidFill>
            <a:srgbClr val="0070C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FC481C-424F-DF4E-A09D-9CA695A5A7C7}"/>
              </a:ext>
            </a:extLst>
          </p:cNvPr>
          <p:cNvSpPr txBox="1"/>
          <p:nvPr/>
        </p:nvSpPr>
        <p:spPr>
          <a:xfrm>
            <a:off x="3356323" y="3811741"/>
            <a:ext cx="2193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entire header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067EB9-43DE-134B-B2AA-B70442B5663F}"/>
              </a:ext>
            </a:extLst>
          </p:cNvPr>
          <p:cNvSpPr txBox="1"/>
          <p:nvPr/>
        </p:nvSpPr>
        <p:spPr>
          <a:xfrm>
            <a:off x="4423526" y="1458299"/>
            <a:ext cx="128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Other traffic 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E017408-D159-1441-BC83-30B1A307E2A4}"/>
              </a:ext>
            </a:extLst>
          </p:cNvPr>
          <p:cNvSpPr/>
          <p:nvPr/>
        </p:nvSpPr>
        <p:spPr bwMode="auto">
          <a:xfrm>
            <a:off x="2806865" y="2005850"/>
            <a:ext cx="1562484" cy="749297"/>
          </a:xfrm>
          <a:custGeom>
            <a:avLst/>
            <a:gdLst>
              <a:gd name="connsiteX0" fmla="*/ 23172 w 2507025"/>
              <a:gd name="connsiteY0" fmla="*/ 697831 h 1199592"/>
              <a:gd name="connsiteX1" fmla="*/ 344014 w 2507025"/>
              <a:gd name="connsiteY1" fmla="*/ 1018674 h 1199592"/>
              <a:gd name="connsiteX2" fmla="*/ 648814 w 2507025"/>
              <a:gd name="connsiteY2" fmla="*/ 1163052 h 1199592"/>
              <a:gd name="connsiteX3" fmla="*/ 868056 w 2507025"/>
              <a:gd name="connsiteY3" fmla="*/ 1189789 h 1199592"/>
              <a:gd name="connsiteX4" fmla="*/ 1210288 w 2507025"/>
              <a:gd name="connsiteY4" fmla="*/ 1104231 h 1199592"/>
              <a:gd name="connsiteX5" fmla="*/ 1499046 w 2507025"/>
              <a:gd name="connsiteY5" fmla="*/ 991937 h 1199592"/>
              <a:gd name="connsiteX6" fmla="*/ 1472309 w 2507025"/>
              <a:gd name="connsiteY6" fmla="*/ 943810 h 1199592"/>
              <a:gd name="connsiteX7" fmla="*/ 1397446 w 2507025"/>
              <a:gd name="connsiteY7" fmla="*/ 740610 h 1199592"/>
              <a:gd name="connsiteX8" fmla="*/ 1440224 w 2507025"/>
              <a:gd name="connsiteY8" fmla="*/ 585537 h 1199592"/>
              <a:gd name="connsiteX9" fmla="*/ 1809193 w 2507025"/>
              <a:gd name="connsiteY9" fmla="*/ 355600 h 1199592"/>
              <a:gd name="connsiteX10" fmla="*/ 2402751 w 2507025"/>
              <a:gd name="connsiteY10" fmla="*/ 104274 h 1199592"/>
              <a:gd name="connsiteX11" fmla="*/ 2434835 w 2507025"/>
              <a:gd name="connsiteY11" fmla="*/ 13368 h 1199592"/>
              <a:gd name="connsiteX12" fmla="*/ 2055172 w 2507025"/>
              <a:gd name="connsiteY12" fmla="*/ 24063 h 1199592"/>
              <a:gd name="connsiteX13" fmla="*/ 1429530 w 2507025"/>
              <a:gd name="connsiteY13" fmla="*/ 98926 h 1199592"/>
              <a:gd name="connsiteX14" fmla="*/ 707635 w 2507025"/>
              <a:gd name="connsiteY14" fmla="*/ 312821 h 1199592"/>
              <a:gd name="connsiteX15" fmla="*/ 204982 w 2507025"/>
              <a:gd name="connsiteY15" fmla="*/ 553452 h 1199592"/>
              <a:gd name="connsiteX16" fmla="*/ 23172 w 2507025"/>
              <a:gd name="connsiteY16" fmla="*/ 697831 h 1199592"/>
              <a:gd name="connsiteX0" fmla="*/ 23172 w 2496330"/>
              <a:gd name="connsiteY0" fmla="*/ 719221 h 1199592"/>
              <a:gd name="connsiteX1" fmla="*/ 333319 w 2496330"/>
              <a:gd name="connsiteY1" fmla="*/ 1018674 h 1199592"/>
              <a:gd name="connsiteX2" fmla="*/ 638119 w 2496330"/>
              <a:gd name="connsiteY2" fmla="*/ 1163052 h 1199592"/>
              <a:gd name="connsiteX3" fmla="*/ 857361 w 2496330"/>
              <a:gd name="connsiteY3" fmla="*/ 1189789 h 1199592"/>
              <a:gd name="connsiteX4" fmla="*/ 1199593 w 2496330"/>
              <a:gd name="connsiteY4" fmla="*/ 1104231 h 1199592"/>
              <a:gd name="connsiteX5" fmla="*/ 1488351 w 2496330"/>
              <a:gd name="connsiteY5" fmla="*/ 991937 h 1199592"/>
              <a:gd name="connsiteX6" fmla="*/ 1461614 w 2496330"/>
              <a:gd name="connsiteY6" fmla="*/ 943810 h 1199592"/>
              <a:gd name="connsiteX7" fmla="*/ 1386751 w 2496330"/>
              <a:gd name="connsiteY7" fmla="*/ 740610 h 1199592"/>
              <a:gd name="connsiteX8" fmla="*/ 1429529 w 2496330"/>
              <a:gd name="connsiteY8" fmla="*/ 585537 h 1199592"/>
              <a:gd name="connsiteX9" fmla="*/ 1798498 w 2496330"/>
              <a:gd name="connsiteY9" fmla="*/ 355600 h 1199592"/>
              <a:gd name="connsiteX10" fmla="*/ 2392056 w 2496330"/>
              <a:gd name="connsiteY10" fmla="*/ 104274 h 1199592"/>
              <a:gd name="connsiteX11" fmla="*/ 2424140 w 2496330"/>
              <a:gd name="connsiteY11" fmla="*/ 13368 h 1199592"/>
              <a:gd name="connsiteX12" fmla="*/ 2044477 w 2496330"/>
              <a:gd name="connsiteY12" fmla="*/ 24063 h 1199592"/>
              <a:gd name="connsiteX13" fmla="*/ 1418835 w 2496330"/>
              <a:gd name="connsiteY13" fmla="*/ 98926 h 1199592"/>
              <a:gd name="connsiteX14" fmla="*/ 696940 w 2496330"/>
              <a:gd name="connsiteY14" fmla="*/ 312821 h 1199592"/>
              <a:gd name="connsiteX15" fmla="*/ 194287 w 2496330"/>
              <a:gd name="connsiteY15" fmla="*/ 553452 h 1199592"/>
              <a:gd name="connsiteX16" fmla="*/ 23172 w 2496330"/>
              <a:gd name="connsiteY16" fmla="*/ 719221 h 1199592"/>
              <a:gd name="connsiteX0" fmla="*/ 23172 w 2496330"/>
              <a:gd name="connsiteY0" fmla="*/ 719221 h 1200484"/>
              <a:gd name="connsiteX1" fmla="*/ 333319 w 2496330"/>
              <a:gd name="connsiteY1" fmla="*/ 1018674 h 1200484"/>
              <a:gd name="connsiteX2" fmla="*/ 616729 w 2496330"/>
              <a:gd name="connsiteY2" fmla="*/ 1168399 h 1200484"/>
              <a:gd name="connsiteX3" fmla="*/ 857361 w 2496330"/>
              <a:gd name="connsiteY3" fmla="*/ 1189789 h 1200484"/>
              <a:gd name="connsiteX4" fmla="*/ 1199593 w 2496330"/>
              <a:gd name="connsiteY4" fmla="*/ 1104231 h 1200484"/>
              <a:gd name="connsiteX5" fmla="*/ 1488351 w 2496330"/>
              <a:gd name="connsiteY5" fmla="*/ 991937 h 1200484"/>
              <a:gd name="connsiteX6" fmla="*/ 1461614 w 2496330"/>
              <a:gd name="connsiteY6" fmla="*/ 943810 h 1200484"/>
              <a:gd name="connsiteX7" fmla="*/ 1386751 w 2496330"/>
              <a:gd name="connsiteY7" fmla="*/ 740610 h 1200484"/>
              <a:gd name="connsiteX8" fmla="*/ 1429529 w 2496330"/>
              <a:gd name="connsiteY8" fmla="*/ 585537 h 1200484"/>
              <a:gd name="connsiteX9" fmla="*/ 1798498 w 2496330"/>
              <a:gd name="connsiteY9" fmla="*/ 355600 h 1200484"/>
              <a:gd name="connsiteX10" fmla="*/ 2392056 w 2496330"/>
              <a:gd name="connsiteY10" fmla="*/ 104274 h 1200484"/>
              <a:gd name="connsiteX11" fmla="*/ 2424140 w 2496330"/>
              <a:gd name="connsiteY11" fmla="*/ 13368 h 1200484"/>
              <a:gd name="connsiteX12" fmla="*/ 2044477 w 2496330"/>
              <a:gd name="connsiteY12" fmla="*/ 24063 h 1200484"/>
              <a:gd name="connsiteX13" fmla="*/ 1418835 w 2496330"/>
              <a:gd name="connsiteY13" fmla="*/ 98926 h 1200484"/>
              <a:gd name="connsiteX14" fmla="*/ 696940 w 2496330"/>
              <a:gd name="connsiteY14" fmla="*/ 312821 h 1200484"/>
              <a:gd name="connsiteX15" fmla="*/ 194287 w 2496330"/>
              <a:gd name="connsiteY15" fmla="*/ 553452 h 1200484"/>
              <a:gd name="connsiteX16" fmla="*/ 23172 w 2496330"/>
              <a:gd name="connsiteY16" fmla="*/ 719221 h 1200484"/>
              <a:gd name="connsiteX0" fmla="*/ 23172 w 2496330"/>
              <a:gd name="connsiteY0" fmla="*/ 719221 h 1200484"/>
              <a:gd name="connsiteX1" fmla="*/ 333319 w 2496330"/>
              <a:gd name="connsiteY1" fmla="*/ 1018674 h 1200484"/>
              <a:gd name="connsiteX2" fmla="*/ 616729 w 2496330"/>
              <a:gd name="connsiteY2" fmla="*/ 1168399 h 1200484"/>
              <a:gd name="connsiteX3" fmla="*/ 857361 w 2496330"/>
              <a:gd name="connsiteY3" fmla="*/ 1189789 h 1200484"/>
              <a:gd name="connsiteX4" fmla="*/ 1199593 w 2496330"/>
              <a:gd name="connsiteY4" fmla="*/ 1104231 h 1200484"/>
              <a:gd name="connsiteX5" fmla="*/ 1488351 w 2496330"/>
              <a:gd name="connsiteY5" fmla="*/ 991937 h 1200484"/>
              <a:gd name="connsiteX6" fmla="*/ 1461614 w 2496330"/>
              <a:gd name="connsiteY6" fmla="*/ 943810 h 1200484"/>
              <a:gd name="connsiteX7" fmla="*/ 1386751 w 2496330"/>
              <a:gd name="connsiteY7" fmla="*/ 740610 h 1200484"/>
              <a:gd name="connsiteX8" fmla="*/ 1429529 w 2496330"/>
              <a:gd name="connsiteY8" fmla="*/ 585537 h 1200484"/>
              <a:gd name="connsiteX9" fmla="*/ 1798498 w 2496330"/>
              <a:gd name="connsiteY9" fmla="*/ 355600 h 1200484"/>
              <a:gd name="connsiteX10" fmla="*/ 2392056 w 2496330"/>
              <a:gd name="connsiteY10" fmla="*/ 104274 h 1200484"/>
              <a:gd name="connsiteX11" fmla="*/ 2424140 w 2496330"/>
              <a:gd name="connsiteY11" fmla="*/ 13368 h 1200484"/>
              <a:gd name="connsiteX12" fmla="*/ 2044477 w 2496330"/>
              <a:gd name="connsiteY12" fmla="*/ 24063 h 1200484"/>
              <a:gd name="connsiteX13" fmla="*/ 1424182 w 2496330"/>
              <a:gd name="connsiteY13" fmla="*/ 114968 h 1200484"/>
              <a:gd name="connsiteX14" fmla="*/ 696940 w 2496330"/>
              <a:gd name="connsiteY14" fmla="*/ 312821 h 1200484"/>
              <a:gd name="connsiteX15" fmla="*/ 194287 w 2496330"/>
              <a:gd name="connsiteY15" fmla="*/ 553452 h 1200484"/>
              <a:gd name="connsiteX16" fmla="*/ 23172 w 2496330"/>
              <a:gd name="connsiteY16" fmla="*/ 719221 h 1200484"/>
              <a:gd name="connsiteX0" fmla="*/ 23172 w 2491874"/>
              <a:gd name="connsiteY0" fmla="*/ 713873 h 1195136"/>
              <a:gd name="connsiteX1" fmla="*/ 333319 w 2491874"/>
              <a:gd name="connsiteY1" fmla="*/ 1013326 h 1195136"/>
              <a:gd name="connsiteX2" fmla="*/ 616729 w 2491874"/>
              <a:gd name="connsiteY2" fmla="*/ 1163051 h 1195136"/>
              <a:gd name="connsiteX3" fmla="*/ 857361 w 2491874"/>
              <a:gd name="connsiteY3" fmla="*/ 1184441 h 1195136"/>
              <a:gd name="connsiteX4" fmla="*/ 1199593 w 2491874"/>
              <a:gd name="connsiteY4" fmla="*/ 1098883 h 1195136"/>
              <a:gd name="connsiteX5" fmla="*/ 1488351 w 2491874"/>
              <a:gd name="connsiteY5" fmla="*/ 986589 h 1195136"/>
              <a:gd name="connsiteX6" fmla="*/ 1461614 w 2491874"/>
              <a:gd name="connsiteY6" fmla="*/ 938462 h 1195136"/>
              <a:gd name="connsiteX7" fmla="*/ 1386751 w 2491874"/>
              <a:gd name="connsiteY7" fmla="*/ 735262 h 1195136"/>
              <a:gd name="connsiteX8" fmla="*/ 1429529 w 2491874"/>
              <a:gd name="connsiteY8" fmla="*/ 580189 h 1195136"/>
              <a:gd name="connsiteX9" fmla="*/ 1798498 w 2491874"/>
              <a:gd name="connsiteY9" fmla="*/ 350252 h 1195136"/>
              <a:gd name="connsiteX10" fmla="*/ 2392056 w 2491874"/>
              <a:gd name="connsiteY10" fmla="*/ 98926 h 1195136"/>
              <a:gd name="connsiteX11" fmla="*/ 2397403 w 2491874"/>
              <a:gd name="connsiteY11" fmla="*/ 13368 h 1195136"/>
              <a:gd name="connsiteX12" fmla="*/ 2044477 w 2491874"/>
              <a:gd name="connsiteY12" fmla="*/ 18715 h 1195136"/>
              <a:gd name="connsiteX13" fmla="*/ 1424182 w 2491874"/>
              <a:gd name="connsiteY13" fmla="*/ 109620 h 1195136"/>
              <a:gd name="connsiteX14" fmla="*/ 696940 w 2491874"/>
              <a:gd name="connsiteY14" fmla="*/ 307473 h 1195136"/>
              <a:gd name="connsiteX15" fmla="*/ 194287 w 2491874"/>
              <a:gd name="connsiteY15" fmla="*/ 548104 h 1195136"/>
              <a:gd name="connsiteX16" fmla="*/ 23172 w 2491874"/>
              <a:gd name="connsiteY16" fmla="*/ 713873 h 1195136"/>
              <a:gd name="connsiteX0" fmla="*/ 23172 w 2491874"/>
              <a:gd name="connsiteY0" fmla="*/ 713873 h 1195136"/>
              <a:gd name="connsiteX1" fmla="*/ 333319 w 2491874"/>
              <a:gd name="connsiteY1" fmla="*/ 1013326 h 1195136"/>
              <a:gd name="connsiteX2" fmla="*/ 616729 w 2491874"/>
              <a:gd name="connsiteY2" fmla="*/ 1163051 h 1195136"/>
              <a:gd name="connsiteX3" fmla="*/ 857361 w 2491874"/>
              <a:gd name="connsiteY3" fmla="*/ 1184441 h 1195136"/>
              <a:gd name="connsiteX4" fmla="*/ 1199593 w 2491874"/>
              <a:gd name="connsiteY4" fmla="*/ 1098883 h 1195136"/>
              <a:gd name="connsiteX5" fmla="*/ 1450919 w 2491874"/>
              <a:gd name="connsiteY5" fmla="*/ 1002631 h 1195136"/>
              <a:gd name="connsiteX6" fmla="*/ 1461614 w 2491874"/>
              <a:gd name="connsiteY6" fmla="*/ 938462 h 1195136"/>
              <a:gd name="connsiteX7" fmla="*/ 1386751 w 2491874"/>
              <a:gd name="connsiteY7" fmla="*/ 735262 h 1195136"/>
              <a:gd name="connsiteX8" fmla="*/ 1429529 w 2491874"/>
              <a:gd name="connsiteY8" fmla="*/ 580189 h 1195136"/>
              <a:gd name="connsiteX9" fmla="*/ 1798498 w 2491874"/>
              <a:gd name="connsiteY9" fmla="*/ 350252 h 1195136"/>
              <a:gd name="connsiteX10" fmla="*/ 2392056 w 2491874"/>
              <a:gd name="connsiteY10" fmla="*/ 98926 h 1195136"/>
              <a:gd name="connsiteX11" fmla="*/ 2397403 w 2491874"/>
              <a:gd name="connsiteY11" fmla="*/ 13368 h 1195136"/>
              <a:gd name="connsiteX12" fmla="*/ 2044477 w 2491874"/>
              <a:gd name="connsiteY12" fmla="*/ 18715 h 1195136"/>
              <a:gd name="connsiteX13" fmla="*/ 1424182 w 2491874"/>
              <a:gd name="connsiteY13" fmla="*/ 109620 h 1195136"/>
              <a:gd name="connsiteX14" fmla="*/ 696940 w 2491874"/>
              <a:gd name="connsiteY14" fmla="*/ 307473 h 1195136"/>
              <a:gd name="connsiteX15" fmla="*/ 194287 w 2491874"/>
              <a:gd name="connsiteY15" fmla="*/ 548104 h 1195136"/>
              <a:gd name="connsiteX16" fmla="*/ 23172 w 2491874"/>
              <a:gd name="connsiteY16" fmla="*/ 713873 h 1195136"/>
              <a:gd name="connsiteX0" fmla="*/ 4456 w 2473158"/>
              <a:gd name="connsiteY0" fmla="*/ 713873 h 1195136"/>
              <a:gd name="connsiteX1" fmla="*/ 148834 w 2473158"/>
              <a:gd name="connsiteY1" fmla="*/ 842210 h 1195136"/>
              <a:gd name="connsiteX2" fmla="*/ 314603 w 2473158"/>
              <a:gd name="connsiteY2" fmla="*/ 1013326 h 1195136"/>
              <a:gd name="connsiteX3" fmla="*/ 598013 w 2473158"/>
              <a:gd name="connsiteY3" fmla="*/ 1163051 h 1195136"/>
              <a:gd name="connsiteX4" fmla="*/ 838645 w 2473158"/>
              <a:gd name="connsiteY4" fmla="*/ 1184441 h 1195136"/>
              <a:gd name="connsiteX5" fmla="*/ 1180877 w 2473158"/>
              <a:gd name="connsiteY5" fmla="*/ 1098883 h 1195136"/>
              <a:gd name="connsiteX6" fmla="*/ 1432203 w 2473158"/>
              <a:gd name="connsiteY6" fmla="*/ 1002631 h 1195136"/>
              <a:gd name="connsiteX7" fmla="*/ 1442898 w 2473158"/>
              <a:gd name="connsiteY7" fmla="*/ 938462 h 1195136"/>
              <a:gd name="connsiteX8" fmla="*/ 1368035 w 2473158"/>
              <a:gd name="connsiteY8" fmla="*/ 735262 h 1195136"/>
              <a:gd name="connsiteX9" fmla="*/ 1410813 w 2473158"/>
              <a:gd name="connsiteY9" fmla="*/ 580189 h 1195136"/>
              <a:gd name="connsiteX10" fmla="*/ 1779782 w 2473158"/>
              <a:gd name="connsiteY10" fmla="*/ 350252 h 1195136"/>
              <a:gd name="connsiteX11" fmla="*/ 2373340 w 2473158"/>
              <a:gd name="connsiteY11" fmla="*/ 98926 h 1195136"/>
              <a:gd name="connsiteX12" fmla="*/ 2378687 w 2473158"/>
              <a:gd name="connsiteY12" fmla="*/ 13368 h 1195136"/>
              <a:gd name="connsiteX13" fmla="*/ 2025761 w 2473158"/>
              <a:gd name="connsiteY13" fmla="*/ 18715 h 1195136"/>
              <a:gd name="connsiteX14" fmla="*/ 1405466 w 2473158"/>
              <a:gd name="connsiteY14" fmla="*/ 109620 h 1195136"/>
              <a:gd name="connsiteX15" fmla="*/ 678224 w 2473158"/>
              <a:gd name="connsiteY15" fmla="*/ 307473 h 1195136"/>
              <a:gd name="connsiteX16" fmla="*/ 175571 w 2473158"/>
              <a:gd name="connsiteY16" fmla="*/ 548104 h 1195136"/>
              <a:gd name="connsiteX17" fmla="*/ 4456 w 2473158"/>
              <a:gd name="connsiteY17" fmla="*/ 713873 h 1195136"/>
              <a:gd name="connsiteX0" fmla="*/ 4456 w 2484743"/>
              <a:gd name="connsiteY0" fmla="*/ 710309 h 1191572"/>
              <a:gd name="connsiteX1" fmla="*/ 148834 w 2484743"/>
              <a:gd name="connsiteY1" fmla="*/ 838646 h 1191572"/>
              <a:gd name="connsiteX2" fmla="*/ 314603 w 2484743"/>
              <a:gd name="connsiteY2" fmla="*/ 1009762 h 1191572"/>
              <a:gd name="connsiteX3" fmla="*/ 598013 w 2484743"/>
              <a:gd name="connsiteY3" fmla="*/ 1159487 h 1191572"/>
              <a:gd name="connsiteX4" fmla="*/ 838645 w 2484743"/>
              <a:gd name="connsiteY4" fmla="*/ 1180877 h 1191572"/>
              <a:gd name="connsiteX5" fmla="*/ 1180877 w 2484743"/>
              <a:gd name="connsiteY5" fmla="*/ 1095319 h 1191572"/>
              <a:gd name="connsiteX6" fmla="*/ 1432203 w 2484743"/>
              <a:gd name="connsiteY6" fmla="*/ 999067 h 1191572"/>
              <a:gd name="connsiteX7" fmla="*/ 1442898 w 2484743"/>
              <a:gd name="connsiteY7" fmla="*/ 934898 h 1191572"/>
              <a:gd name="connsiteX8" fmla="*/ 1368035 w 2484743"/>
              <a:gd name="connsiteY8" fmla="*/ 731698 h 1191572"/>
              <a:gd name="connsiteX9" fmla="*/ 1410813 w 2484743"/>
              <a:gd name="connsiteY9" fmla="*/ 576625 h 1191572"/>
              <a:gd name="connsiteX10" fmla="*/ 1779782 w 2484743"/>
              <a:gd name="connsiteY10" fmla="*/ 346688 h 1191572"/>
              <a:gd name="connsiteX11" fmla="*/ 2373340 w 2484743"/>
              <a:gd name="connsiteY11" fmla="*/ 95362 h 1191572"/>
              <a:gd name="connsiteX12" fmla="*/ 2426813 w 2484743"/>
              <a:gd name="connsiteY12" fmla="*/ 15152 h 1191572"/>
              <a:gd name="connsiteX13" fmla="*/ 2025761 w 2484743"/>
              <a:gd name="connsiteY13" fmla="*/ 15151 h 1191572"/>
              <a:gd name="connsiteX14" fmla="*/ 1405466 w 2484743"/>
              <a:gd name="connsiteY14" fmla="*/ 106056 h 1191572"/>
              <a:gd name="connsiteX15" fmla="*/ 678224 w 2484743"/>
              <a:gd name="connsiteY15" fmla="*/ 303909 h 1191572"/>
              <a:gd name="connsiteX16" fmla="*/ 175571 w 2484743"/>
              <a:gd name="connsiteY16" fmla="*/ 544540 h 1191572"/>
              <a:gd name="connsiteX17" fmla="*/ 4456 w 2484743"/>
              <a:gd name="connsiteY17" fmla="*/ 710309 h 1191572"/>
              <a:gd name="connsiteX0" fmla="*/ 4456 w 2484743"/>
              <a:gd name="connsiteY0" fmla="*/ 710309 h 1191572"/>
              <a:gd name="connsiteX1" fmla="*/ 148834 w 2484743"/>
              <a:gd name="connsiteY1" fmla="*/ 838646 h 1191572"/>
              <a:gd name="connsiteX2" fmla="*/ 314603 w 2484743"/>
              <a:gd name="connsiteY2" fmla="*/ 1009762 h 1191572"/>
              <a:gd name="connsiteX3" fmla="*/ 598013 w 2484743"/>
              <a:gd name="connsiteY3" fmla="*/ 1159487 h 1191572"/>
              <a:gd name="connsiteX4" fmla="*/ 838645 w 2484743"/>
              <a:gd name="connsiteY4" fmla="*/ 1180877 h 1191572"/>
              <a:gd name="connsiteX5" fmla="*/ 1180877 w 2484743"/>
              <a:gd name="connsiteY5" fmla="*/ 1095319 h 1191572"/>
              <a:gd name="connsiteX6" fmla="*/ 1432203 w 2484743"/>
              <a:gd name="connsiteY6" fmla="*/ 999067 h 1191572"/>
              <a:gd name="connsiteX7" fmla="*/ 1442898 w 2484743"/>
              <a:gd name="connsiteY7" fmla="*/ 934898 h 1191572"/>
              <a:gd name="connsiteX8" fmla="*/ 1368035 w 2484743"/>
              <a:gd name="connsiteY8" fmla="*/ 731698 h 1191572"/>
              <a:gd name="connsiteX9" fmla="*/ 1427045 w 2484743"/>
              <a:gd name="connsiteY9" fmla="*/ 571214 h 1191572"/>
              <a:gd name="connsiteX10" fmla="*/ 1779782 w 2484743"/>
              <a:gd name="connsiteY10" fmla="*/ 346688 h 1191572"/>
              <a:gd name="connsiteX11" fmla="*/ 2373340 w 2484743"/>
              <a:gd name="connsiteY11" fmla="*/ 95362 h 1191572"/>
              <a:gd name="connsiteX12" fmla="*/ 2426813 w 2484743"/>
              <a:gd name="connsiteY12" fmla="*/ 15152 h 1191572"/>
              <a:gd name="connsiteX13" fmla="*/ 2025761 w 2484743"/>
              <a:gd name="connsiteY13" fmla="*/ 15151 h 1191572"/>
              <a:gd name="connsiteX14" fmla="*/ 1405466 w 2484743"/>
              <a:gd name="connsiteY14" fmla="*/ 106056 h 1191572"/>
              <a:gd name="connsiteX15" fmla="*/ 678224 w 2484743"/>
              <a:gd name="connsiteY15" fmla="*/ 303909 h 1191572"/>
              <a:gd name="connsiteX16" fmla="*/ 175571 w 2484743"/>
              <a:gd name="connsiteY16" fmla="*/ 544540 h 1191572"/>
              <a:gd name="connsiteX17" fmla="*/ 4456 w 2484743"/>
              <a:gd name="connsiteY17" fmla="*/ 710309 h 1191572"/>
              <a:gd name="connsiteX0" fmla="*/ 4456 w 2484743"/>
              <a:gd name="connsiteY0" fmla="*/ 710309 h 1191572"/>
              <a:gd name="connsiteX1" fmla="*/ 148834 w 2484743"/>
              <a:gd name="connsiteY1" fmla="*/ 838646 h 1191572"/>
              <a:gd name="connsiteX2" fmla="*/ 314603 w 2484743"/>
              <a:gd name="connsiteY2" fmla="*/ 1009762 h 1191572"/>
              <a:gd name="connsiteX3" fmla="*/ 598013 w 2484743"/>
              <a:gd name="connsiteY3" fmla="*/ 1159487 h 1191572"/>
              <a:gd name="connsiteX4" fmla="*/ 838645 w 2484743"/>
              <a:gd name="connsiteY4" fmla="*/ 1180877 h 1191572"/>
              <a:gd name="connsiteX5" fmla="*/ 1180877 w 2484743"/>
              <a:gd name="connsiteY5" fmla="*/ 1095319 h 1191572"/>
              <a:gd name="connsiteX6" fmla="*/ 1432203 w 2484743"/>
              <a:gd name="connsiteY6" fmla="*/ 999067 h 1191572"/>
              <a:gd name="connsiteX7" fmla="*/ 1442898 w 2484743"/>
              <a:gd name="connsiteY7" fmla="*/ 934898 h 1191572"/>
              <a:gd name="connsiteX8" fmla="*/ 1368035 w 2484743"/>
              <a:gd name="connsiteY8" fmla="*/ 731698 h 1191572"/>
              <a:gd name="connsiteX9" fmla="*/ 1459509 w 2484743"/>
              <a:gd name="connsiteY9" fmla="*/ 549571 h 1191572"/>
              <a:gd name="connsiteX10" fmla="*/ 1779782 w 2484743"/>
              <a:gd name="connsiteY10" fmla="*/ 346688 h 1191572"/>
              <a:gd name="connsiteX11" fmla="*/ 2373340 w 2484743"/>
              <a:gd name="connsiteY11" fmla="*/ 95362 h 1191572"/>
              <a:gd name="connsiteX12" fmla="*/ 2426813 w 2484743"/>
              <a:gd name="connsiteY12" fmla="*/ 15152 h 1191572"/>
              <a:gd name="connsiteX13" fmla="*/ 2025761 w 2484743"/>
              <a:gd name="connsiteY13" fmla="*/ 15151 h 1191572"/>
              <a:gd name="connsiteX14" fmla="*/ 1405466 w 2484743"/>
              <a:gd name="connsiteY14" fmla="*/ 106056 h 1191572"/>
              <a:gd name="connsiteX15" fmla="*/ 678224 w 2484743"/>
              <a:gd name="connsiteY15" fmla="*/ 303909 h 1191572"/>
              <a:gd name="connsiteX16" fmla="*/ 175571 w 2484743"/>
              <a:gd name="connsiteY16" fmla="*/ 544540 h 1191572"/>
              <a:gd name="connsiteX17" fmla="*/ 4456 w 2484743"/>
              <a:gd name="connsiteY17" fmla="*/ 710309 h 1191572"/>
              <a:gd name="connsiteX0" fmla="*/ 4456 w 2484743"/>
              <a:gd name="connsiteY0" fmla="*/ 710309 h 1191572"/>
              <a:gd name="connsiteX1" fmla="*/ 148834 w 2484743"/>
              <a:gd name="connsiteY1" fmla="*/ 838646 h 1191572"/>
              <a:gd name="connsiteX2" fmla="*/ 314603 w 2484743"/>
              <a:gd name="connsiteY2" fmla="*/ 1009762 h 1191572"/>
              <a:gd name="connsiteX3" fmla="*/ 598013 w 2484743"/>
              <a:gd name="connsiteY3" fmla="*/ 1159487 h 1191572"/>
              <a:gd name="connsiteX4" fmla="*/ 838645 w 2484743"/>
              <a:gd name="connsiteY4" fmla="*/ 1180877 h 1191572"/>
              <a:gd name="connsiteX5" fmla="*/ 1180877 w 2484743"/>
              <a:gd name="connsiteY5" fmla="*/ 1095319 h 1191572"/>
              <a:gd name="connsiteX6" fmla="*/ 1432203 w 2484743"/>
              <a:gd name="connsiteY6" fmla="*/ 999067 h 1191572"/>
              <a:gd name="connsiteX7" fmla="*/ 1442898 w 2484743"/>
              <a:gd name="connsiteY7" fmla="*/ 934898 h 1191572"/>
              <a:gd name="connsiteX8" fmla="*/ 1381562 w 2484743"/>
              <a:gd name="connsiteY8" fmla="*/ 766867 h 1191572"/>
              <a:gd name="connsiteX9" fmla="*/ 1459509 w 2484743"/>
              <a:gd name="connsiteY9" fmla="*/ 549571 h 1191572"/>
              <a:gd name="connsiteX10" fmla="*/ 1779782 w 2484743"/>
              <a:gd name="connsiteY10" fmla="*/ 346688 h 1191572"/>
              <a:gd name="connsiteX11" fmla="*/ 2373340 w 2484743"/>
              <a:gd name="connsiteY11" fmla="*/ 95362 h 1191572"/>
              <a:gd name="connsiteX12" fmla="*/ 2426813 w 2484743"/>
              <a:gd name="connsiteY12" fmla="*/ 15152 h 1191572"/>
              <a:gd name="connsiteX13" fmla="*/ 2025761 w 2484743"/>
              <a:gd name="connsiteY13" fmla="*/ 15151 h 1191572"/>
              <a:gd name="connsiteX14" fmla="*/ 1405466 w 2484743"/>
              <a:gd name="connsiteY14" fmla="*/ 106056 h 1191572"/>
              <a:gd name="connsiteX15" fmla="*/ 678224 w 2484743"/>
              <a:gd name="connsiteY15" fmla="*/ 303909 h 1191572"/>
              <a:gd name="connsiteX16" fmla="*/ 175571 w 2484743"/>
              <a:gd name="connsiteY16" fmla="*/ 544540 h 1191572"/>
              <a:gd name="connsiteX17" fmla="*/ 4456 w 2484743"/>
              <a:gd name="connsiteY17" fmla="*/ 710309 h 1191572"/>
              <a:gd name="connsiteX0" fmla="*/ 4456 w 2484743"/>
              <a:gd name="connsiteY0" fmla="*/ 710309 h 1191572"/>
              <a:gd name="connsiteX1" fmla="*/ 148834 w 2484743"/>
              <a:gd name="connsiteY1" fmla="*/ 838646 h 1191572"/>
              <a:gd name="connsiteX2" fmla="*/ 314603 w 2484743"/>
              <a:gd name="connsiteY2" fmla="*/ 1009762 h 1191572"/>
              <a:gd name="connsiteX3" fmla="*/ 598013 w 2484743"/>
              <a:gd name="connsiteY3" fmla="*/ 1159487 h 1191572"/>
              <a:gd name="connsiteX4" fmla="*/ 838645 w 2484743"/>
              <a:gd name="connsiteY4" fmla="*/ 1180877 h 1191572"/>
              <a:gd name="connsiteX5" fmla="*/ 1180877 w 2484743"/>
              <a:gd name="connsiteY5" fmla="*/ 1095319 h 1191572"/>
              <a:gd name="connsiteX6" fmla="*/ 1432203 w 2484743"/>
              <a:gd name="connsiteY6" fmla="*/ 999067 h 1191572"/>
              <a:gd name="connsiteX7" fmla="*/ 1442898 w 2484743"/>
              <a:gd name="connsiteY7" fmla="*/ 934898 h 1191572"/>
              <a:gd name="connsiteX8" fmla="*/ 1370740 w 2484743"/>
              <a:gd name="connsiteY8" fmla="*/ 758751 h 1191572"/>
              <a:gd name="connsiteX9" fmla="*/ 1459509 w 2484743"/>
              <a:gd name="connsiteY9" fmla="*/ 549571 h 1191572"/>
              <a:gd name="connsiteX10" fmla="*/ 1779782 w 2484743"/>
              <a:gd name="connsiteY10" fmla="*/ 346688 h 1191572"/>
              <a:gd name="connsiteX11" fmla="*/ 2373340 w 2484743"/>
              <a:gd name="connsiteY11" fmla="*/ 95362 h 1191572"/>
              <a:gd name="connsiteX12" fmla="*/ 2426813 w 2484743"/>
              <a:gd name="connsiteY12" fmla="*/ 15152 h 1191572"/>
              <a:gd name="connsiteX13" fmla="*/ 2025761 w 2484743"/>
              <a:gd name="connsiteY13" fmla="*/ 15151 h 1191572"/>
              <a:gd name="connsiteX14" fmla="*/ 1405466 w 2484743"/>
              <a:gd name="connsiteY14" fmla="*/ 106056 h 1191572"/>
              <a:gd name="connsiteX15" fmla="*/ 678224 w 2484743"/>
              <a:gd name="connsiteY15" fmla="*/ 303909 h 1191572"/>
              <a:gd name="connsiteX16" fmla="*/ 175571 w 2484743"/>
              <a:gd name="connsiteY16" fmla="*/ 544540 h 1191572"/>
              <a:gd name="connsiteX17" fmla="*/ 4456 w 2484743"/>
              <a:gd name="connsiteY17" fmla="*/ 710309 h 119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4743" h="1191572">
                <a:moveTo>
                  <a:pt x="4456" y="710309"/>
                </a:moveTo>
                <a:cubicBezTo>
                  <a:pt x="0" y="759327"/>
                  <a:pt x="97143" y="788737"/>
                  <a:pt x="148834" y="838646"/>
                </a:cubicBezTo>
                <a:cubicBezTo>
                  <a:pt x="200525" y="888555"/>
                  <a:pt x="239740" y="956289"/>
                  <a:pt x="314603" y="1009762"/>
                </a:cubicBezTo>
                <a:cubicBezTo>
                  <a:pt x="389466" y="1063235"/>
                  <a:pt x="510673" y="1130968"/>
                  <a:pt x="598013" y="1159487"/>
                </a:cubicBezTo>
                <a:cubicBezTo>
                  <a:pt x="685353" y="1188006"/>
                  <a:pt x="741501" y="1191572"/>
                  <a:pt x="838645" y="1180877"/>
                </a:cubicBezTo>
                <a:cubicBezTo>
                  <a:pt x="935789" y="1170182"/>
                  <a:pt x="1081951" y="1125621"/>
                  <a:pt x="1180877" y="1095319"/>
                </a:cubicBezTo>
                <a:cubicBezTo>
                  <a:pt x="1279803" y="1065017"/>
                  <a:pt x="1388533" y="1025804"/>
                  <a:pt x="1432203" y="999067"/>
                </a:cubicBezTo>
                <a:cubicBezTo>
                  <a:pt x="1475873" y="972330"/>
                  <a:pt x="1453142" y="974951"/>
                  <a:pt x="1442898" y="934898"/>
                </a:cubicBezTo>
                <a:cubicBezTo>
                  <a:pt x="1432654" y="894845"/>
                  <a:pt x="1367972" y="822972"/>
                  <a:pt x="1370740" y="758751"/>
                </a:cubicBezTo>
                <a:cubicBezTo>
                  <a:pt x="1373508" y="694530"/>
                  <a:pt x="1391335" y="618248"/>
                  <a:pt x="1459509" y="549571"/>
                </a:cubicBezTo>
                <a:cubicBezTo>
                  <a:pt x="1527683" y="480894"/>
                  <a:pt x="1627477" y="422389"/>
                  <a:pt x="1779782" y="346688"/>
                </a:cubicBezTo>
                <a:cubicBezTo>
                  <a:pt x="1932087" y="270987"/>
                  <a:pt x="2265502" y="150618"/>
                  <a:pt x="2373340" y="95362"/>
                </a:cubicBezTo>
                <a:cubicBezTo>
                  <a:pt x="2481178" y="40106"/>
                  <a:pt x="2484743" y="28520"/>
                  <a:pt x="2426813" y="15152"/>
                </a:cubicBezTo>
                <a:cubicBezTo>
                  <a:pt x="2368883" y="1784"/>
                  <a:pt x="2195985" y="0"/>
                  <a:pt x="2025761" y="15151"/>
                </a:cubicBezTo>
                <a:cubicBezTo>
                  <a:pt x="1855537" y="30302"/>
                  <a:pt x="1630056" y="57930"/>
                  <a:pt x="1405466" y="106056"/>
                </a:cubicBezTo>
                <a:cubicBezTo>
                  <a:pt x="1180877" y="154182"/>
                  <a:pt x="883207" y="230828"/>
                  <a:pt x="678224" y="303909"/>
                </a:cubicBezTo>
                <a:cubicBezTo>
                  <a:pt x="473241" y="376990"/>
                  <a:pt x="287866" y="476807"/>
                  <a:pt x="175571" y="544540"/>
                </a:cubicBezTo>
                <a:cubicBezTo>
                  <a:pt x="63276" y="612273"/>
                  <a:pt x="8912" y="661291"/>
                  <a:pt x="4456" y="710309"/>
                </a:cubicBezTo>
                <a:close/>
              </a:path>
            </a:pathLst>
          </a:cu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B497AF5-B668-9F4A-BFD6-C004413197AE}"/>
              </a:ext>
            </a:extLst>
          </p:cNvPr>
          <p:cNvSpPr/>
          <p:nvPr/>
        </p:nvSpPr>
        <p:spPr bwMode="auto">
          <a:xfrm>
            <a:off x="2534493" y="2442427"/>
            <a:ext cx="1344476" cy="1269378"/>
          </a:xfrm>
          <a:custGeom>
            <a:avLst/>
            <a:gdLst>
              <a:gd name="connsiteX0" fmla="*/ 416204 w 2138056"/>
              <a:gd name="connsiteY0" fmla="*/ 0 h 2018631"/>
              <a:gd name="connsiteX1" fmla="*/ 635446 w 2138056"/>
              <a:gd name="connsiteY1" fmla="*/ 213895 h 2018631"/>
              <a:gd name="connsiteX2" fmla="*/ 913509 w 2138056"/>
              <a:gd name="connsiteY2" fmla="*/ 411747 h 2018631"/>
              <a:gd name="connsiteX3" fmla="*/ 1245046 w 2138056"/>
              <a:gd name="connsiteY3" fmla="*/ 491958 h 2018631"/>
              <a:gd name="connsiteX4" fmla="*/ 1811867 w 2138056"/>
              <a:gd name="connsiteY4" fmla="*/ 331537 h 2018631"/>
              <a:gd name="connsiteX5" fmla="*/ 1892077 w 2138056"/>
              <a:gd name="connsiteY5" fmla="*/ 299452 h 2018631"/>
              <a:gd name="connsiteX6" fmla="*/ 1934856 w 2138056"/>
              <a:gd name="connsiteY6" fmla="*/ 320842 h 2018631"/>
              <a:gd name="connsiteX7" fmla="*/ 2041804 w 2138056"/>
              <a:gd name="connsiteY7" fmla="*/ 513347 h 2018631"/>
              <a:gd name="connsiteX8" fmla="*/ 2127362 w 2138056"/>
              <a:gd name="connsiteY8" fmla="*/ 673768 h 2018631"/>
              <a:gd name="connsiteX9" fmla="*/ 2089930 w 2138056"/>
              <a:gd name="connsiteY9" fmla="*/ 850231 h 2018631"/>
              <a:gd name="connsiteX10" fmla="*/ 1838604 w 2138056"/>
              <a:gd name="connsiteY10" fmla="*/ 1016000 h 2018631"/>
              <a:gd name="connsiteX11" fmla="*/ 1576583 w 2138056"/>
              <a:gd name="connsiteY11" fmla="*/ 1181768 h 2018631"/>
              <a:gd name="connsiteX12" fmla="*/ 1528456 w 2138056"/>
              <a:gd name="connsiteY12" fmla="*/ 1390316 h 2018631"/>
              <a:gd name="connsiteX13" fmla="*/ 1614014 w 2138056"/>
              <a:gd name="connsiteY13" fmla="*/ 1684421 h 2018631"/>
              <a:gd name="connsiteX14" fmla="*/ 1763741 w 2138056"/>
              <a:gd name="connsiteY14" fmla="*/ 1967831 h 2018631"/>
              <a:gd name="connsiteX15" fmla="*/ 1790477 w 2138056"/>
              <a:gd name="connsiteY15" fmla="*/ 1989221 h 2018631"/>
              <a:gd name="connsiteX16" fmla="*/ 1758393 w 2138056"/>
              <a:gd name="connsiteY16" fmla="*/ 1994568 h 2018631"/>
              <a:gd name="connsiteX17" fmla="*/ 1271783 w 2138056"/>
              <a:gd name="connsiteY17" fmla="*/ 1871579 h 2018631"/>
              <a:gd name="connsiteX18" fmla="*/ 672877 w 2138056"/>
              <a:gd name="connsiteY18" fmla="*/ 1604210 h 2018631"/>
              <a:gd name="connsiteX19" fmla="*/ 218351 w 2138056"/>
              <a:gd name="connsiteY19" fmla="*/ 1235242 h 2018631"/>
              <a:gd name="connsiteX20" fmla="*/ 25846 w 2138056"/>
              <a:gd name="connsiteY20" fmla="*/ 844884 h 2018631"/>
              <a:gd name="connsiteX21" fmla="*/ 63277 w 2138056"/>
              <a:gd name="connsiteY21" fmla="*/ 433137 h 2018631"/>
              <a:gd name="connsiteX22" fmla="*/ 346688 w 2138056"/>
              <a:gd name="connsiteY22" fmla="*/ 58821 h 201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38056" h="2018631">
                <a:moveTo>
                  <a:pt x="416204" y="0"/>
                </a:moveTo>
                <a:cubicBezTo>
                  <a:pt x="484383" y="72635"/>
                  <a:pt x="552562" y="145270"/>
                  <a:pt x="635446" y="213895"/>
                </a:cubicBezTo>
                <a:cubicBezTo>
                  <a:pt x="718330" y="282520"/>
                  <a:pt x="811909" y="365403"/>
                  <a:pt x="913509" y="411747"/>
                </a:cubicBezTo>
                <a:cubicBezTo>
                  <a:pt x="1015109" y="458091"/>
                  <a:pt x="1095320" y="505326"/>
                  <a:pt x="1245046" y="491958"/>
                </a:cubicBezTo>
                <a:cubicBezTo>
                  <a:pt x="1394772" y="478590"/>
                  <a:pt x="1704029" y="363621"/>
                  <a:pt x="1811867" y="331537"/>
                </a:cubicBezTo>
                <a:cubicBezTo>
                  <a:pt x="1919705" y="299453"/>
                  <a:pt x="1871579" y="301234"/>
                  <a:pt x="1892077" y="299452"/>
                </a:cubicBezTo>
                <a:cubicBezTo>
                  <a:pt x="1912575" y="297670"/>
                  <a:pt x="1909902" y="285193"/>
                  <a:pt x="1934856" y="320842"/>
                </a:cubicBezTo>
                <a:cubicBezTo>
                  <a:pt x="1959811" y="356491"/>
                  <a:pt x="2009720" y="454526"/>
                  <a:pt x="2041804" y="513347"/>
                </a:cubicBezTo>
                <a:cubicBezTo>
                  <a:pt x="2073888" y="572168"/>
                  <a:pt x="2119341" y="617621"/>
                  <a:pt x="2127362" y="673768"/>
                </a:cubicBezTo>
                <a:cubicBezTo>
                  <a:pt x="2135383" y="729915"/>
                  <a:pt x="2138056" y="793192"/>
                  <a:pt x="2089930" y="850231"/>
                </a:cubicBezTo>
                <a:cubicBezTo>
                  <a:pt x="2041804" y="907270"/>
                  <a:pt x="1924162" y="960744"/>
                  <a:pt x="1838604" y="1016000"/>
                </a:cubicBezTo>
                <a:cubicBezTo>
                  <a:pt x="1753046" y="1071256"/>
                  <a:pt x="1628274" y="1119382"/>
                  <a:pt x="1576583" y="1181768"/>
                </a:cubicBezTo>
                <a:cubicBezTo>
                  <a:pt x="1524892" y="1244154"/>
                  <a:pt x="1522218" y="1306541"/>
                  <a:pt x="1528456" y="1390316"/>
                </a:cubicBezTo>
                <a:cubicBezTo>
                  <a:pt x="1534695" y="1474092"/>
                  <a:pt x="1574800" y="1588168"/>
                  <a:pt x="1614014" y="1684421"/>
                </a:cubicBezTo>
                <a:cubicBezTo>
                  <a:pt x="1653228" y="1780674"/>
                  <a:pt x="1734331" y="1917031"/>
                  <a:pt x="1763741" y="1967831"/>
                </a:cubicBezTo>
                <a:cubicBezTo>
                  <a:pt x="1793151" y="2018631"/>
                  <a:pt x="1791368" y="1984765"/>
                  <a:pt x="1790477" y="1989221"/>
                </a:cubicBezTo>
                <a:cubicBezTo>
                  <a:pt x="1789586" y="1993677"/>
                  <a:pt x="1844842" y="2014175"/>
                  <a:pt x="1758393" y="1994568"/>
                </a:cubicBezTo>
                <a:cubicBezTo>
                  <a:pt x="1671944" y="1974961"/>
                  <a:pt x="1452702" y="1936639"/>
                  <a:pt x="1271783" y="1871579"/>
                </a:cubicBezTo>
                <a:cubicBezTo>
                  <a:pt x="1090864" y="1806519"/>
                  <a:pt x="848449" y="1710266"/>
                  <a:pt x="672877" y="1604210"/>
                </a:cubicBezTo>
                <a:cubicBezTo>
                  <a:pt x="497305" y="1498154"/>
                  <a:pt x="326189" y="1361796"/>
                  <a:pt x="218351" y="1235242"/>
                </a:cubicBezTo>
                <a:cubicBezTo>
                  <a:pt x="110513" y="1108688"/>
                  <a:pt x="51692" y="978568"/>
                  <a:pt x="25846" y="844884"/>
                </a:cubicBezTo>
                <a:cubicBezTo>
                  <a:pt x="0" y="711200"/>
                  <a:pt x="9803" y="564147"/>
                  <a:pt x="63277" y="433137"/>
                </a:cubicBezTo>
                <a:cubicBezTo>
                  <a:pt x="116751" y="302127"/>
                  <a:pt x="231719" y="180474"/>
                  <a:pt x="346688" y="58821"/>
                </a:cubicBezTo>
              </a:path>
            </a:pathLst>
          </a:custGeom>
          <a:solidFill>
            <a:srgbClr val="FF990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4FA57736-EA1D-2D4D-A515-FA72C00BBD25}"/>
              </a:ext>
            </a:extLst>
          </p:cNvPr>
          <p:cNvSpPr/>
          <p:nvPr/>
        </p:nvSpPr>
        <p:spPr bwMode="auto">
          <a:xfrm>
            <a:off x="3657600" y="1999686"/>
            <a:ext cx="2526427" cy="1310289"/>
          </a:xfrm>
          <a:custGeom>
            <a:avLst/>
            <a:gdLst>
              <a:gd name="connsiteX0" fmla="*/ 108730 w 4014983"/>
              <a:gd name="connsiteY0" fmla="*/ 992828 h 2083691"/>
              <a:gd name="connsiteX1" fmla="*/ 12477 w 4014983"/>
              <a:gd name="connsiteY1" fmla="*/ 768238 h 2083691"/>
              <a:gd name="connsiteX2" fmla="*/ 33867 w 4014983"/>
              <a:gd name="connsiteY2" fmla="*/ 629207 h 2083691"/>
              <a:gd name="connsiteX3" fmla="*/ 215677 w 4014983"/>
              <a:gd name="connsiteY3" fmla="*/ 468786 h 2083691"/>
              <a:gd name="connsiteX4" fmla="*/ 648814 w 4014983"/>
              <a:gd name="connsiteY4" fmla="*/ 260238 h 2083691"/>
              <a:gd name="connsiteX5" fmla="*/ 975003 w 4014983"/>
              <a:gd name="connsiteY5" fmla="*/ 126554 h 2083691"/>
              <a:gd name="connsiteX6" fmla="*/ 1087298 w 4014983"/>
              <a:gd name="connsiteY6" fmla="*/ 40996 h 2083691"/>
              <a:gd name="connsiteX7" fmla="*/ 1097993 w 4014983"/>
              <a:gd name="connsiteY7" fmla="*/ 8912 h 2083691"/>
              <a:gd name="connsiteX8" fmla="*/ 1226330 w 4014983"/>
              <a:gd name="connsiteY8" fmla="*/ 8912 h 2083691"/>
              <a:gd name="connsiteX9" fmla="*/ 1894751 w 4014983"/>
              <a:gd name="connsiteY9" fmla="*/ 62386 h 2083691"/>
              <a:gd name="connsiteX10" fmla="*/ 2499003 w 4014983"/>
              <a:gd name="connsiteY10" fmla="*/ 174680 h 2083691"/>
              <a:gd name="connsiteX11" fmla="*/ 2980267 w 4014983"/>
              <a:gd name="connsiteY11" fmla="*/ 345796 h 2083691"/>
              <a:gd name="connsiteX12" fmla="*/ 3375972 w 4014983"/>
              <a:gd name="connsiteY12" fmla="*/ 532954 h 2083691"/>
              <a:gd name="connsiteX13" fmla="*/ 3702161 w 4014983"/>
              <a:gd name="connsiteY13" fmla="*/ 794975 h 2083691"/>
              <a:gd name="connsiteX14" fmla="*/ 3921403 w 4014983"/>
              <a:gd name="connsiteY14" fmla="*/ 1067691 h 2083691"/>
              <a:gd name="connsiteX15" fmla="*/ 4012309 w 4014983"/>
              <a:gd name="connsiteY15" fmla="*/ 1415270 h 2083691"/>
              <a:gd name="connsiteX16" fmla="*/ 3905361 w 4014983"/>
              <a:gd name="connsiteY16" fmla="*/ 1794933 h 2083691"/>
              <a:gd name="connsiteX17" fmla="*/ 3691467 w 4014983"/>
              <a:gd name="connsiteY17" fmla="*/ 2040912 h 2083691"/>
              <a:gd name="connsiteX18" fmla="*/ 3675425 w 4014983"/>
              <a:gd name="connsiteY18" fmla="*/ 2051607 h 2083691"/>
              <a:gd name="connsiteX19" fmla="*/ 3621951 w 4014983"/>
              <a:gd name="connsiteY19" fmla="*/ 2008828 h 2083691"/>
              <a:gd name="connsiteX20" fmla="*/ 3269025 w 4014983"/>
              <a:gd name="connsiteY20" fmla="*/ 1714722 h 2083691"/>
              <a:gd name="connsiteX21" fmla="*/ 2964225 w 4014983"/>
              <a:gd name="connsiteY21" fmla="*/ 1522217 h 2083691"/>
              <a:gd name="connsiteX22" fmla="*/ 2638035 w 4014983"/>
              <a:gd name="connsiteY22" fmla="*/ 1442007 h 2083691"/>
              <a:gd name="connsiteX23" fmla="*/ 2456225 w 4014983"/>
              <a:gd name="connsiteY23" fmla="*/ 1484786 h 2083691"/>
              <a:gd name="connsiteX24" fmla="*/ 2146077 w 4014983"/>
              <a:gd name="connsiteY24" fmla="*/ 1698680 h 2083691"/>
              <a:gd name="connsiteX25" fmla="*/ 1809193 w 4014983"/>
              <a:gd name="connsiteY25" fmla="*/ 1912575 h 2083691"/>
              <a:gd name="connsiteX26" fmla="*/ 1803846 w 4014983"/>
              <a:gd name="connsiteY26" fmla="*/ 1917922 h 2083691"/>
              <a:gd name="connsiteX27" fmla="*/ 1520435 w 4014983"/>
              <a:gd name="connsiteY27" fmla="*/ 1960701 h 2083691"/>
              <a:gd name="connsiteX28" fmla="*/ 964309 w 4014983"/>
              <a:gd name="connsiteY28" fmla="*/ 1864449 h 2083691"/>
              <a:gd name="connsiteX29" fmla="*/ 493740 w 4014983"/>
              <a:gd name="connsiteY29" fmla="*/ 1698680 h 2083691"/>
              <a:gd name="connsiteX30" fmla="*/ 274498 w 4014983"/>
              <a:gd name="connsiteY30" fmla="*/ 1607775 h 2083691"/>
              <a:gd name="connsiteX31" fmla="*/ 263803 w 4014983"/>
              <a:gd name="connsiteY31" fmla="*/ 1586386 h 2083691"/>
              <a:gd name="connsiteX32" fmla="*/ 263803 w 4014983"/>
              <a:gd name="connsiteY32" fmla="*/ 1586386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34" fmla="*/ 111404 w 4017657"/>
              <a:gd name="connsiteY34" fmla="*/ 992828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34" fmla="*/ 523151 w 4017657"/>
              <a:gd name="connsiteY34" fmla="*/ 1196028 h 2083691"/>
              <a:gd name="connsiteX35" fmla="*/ 111404 w 4017657"/>
              <a:gd name="connsiteY35" fmla="*/ 992828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34" fmla="*/ 346688 w 4017657"/>
              <a:gd name="connsiteY34" fmla="*/ 1425965 h 2083691"/>
              <a:gd name="connsiteX35" fmla="*/ 111404 w 4017657"/>
              <a:gd name="connsiteY35" fmla="*/ 992828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34" fmla="*/ 346688 w 4017657"/>
              <a:gd name="connsiteY34" fmla="*/ 1425965 h 2083691"/>
              <a:gd name="connsiteX35" fmla="*/ 309256 w 4017657"/>
              <a:gd name="connsiteY35" fmla="*/ 1206722 h 2083691"/>
              <a:gd name="connsiteX36" fmla="*/ 111404 w 4017657"/>
              <a:gd name="connsiteY36" fmla="*/ 992828 h 2083691"/>
              <a:gd name="connsiteX0" fmla="*/ 111404 w 4017657"/>
              <a:gd name="connsiteY0" fmla="*/ 992828 h 2083691"/>
              <a:gd name="connsiteX1" fmla="*/ 127446 w 4017657"/>
              <a:gd name="connsiteY1" fmla="*/ 987480 h 2083691"/>
              <a:gd name="connsiteX2" fmla="*/ 15151 w 4017657"/>
              <a:gd name="connsiteY2" fmla="*/ 768238 h 2083691"/>
              <a:gd name="connsiteX3" fmla="*/ 36541 w 4017657"/>
              <a:gd name="connsiteY3" fmla="*/ 629207 h 2083691"/>
              <a:gd name="connsiteX4" fmla="*/ 218351 w 4017657"/>
              <a:gd name="connsiteY4" fmla="*/ 468786 h 2083691"/>
              <a:gd name="connsiteX5" fmla="*/ 651488 w 4017657"/>
              <a:gd name="connsiteY5" fmla="*/ 260238 h 2083691"/>
              <a:gd name="connsiteX6" fmla="*/ 977677 w 4017657"/>
              <a:gd name="connsiteY6" fmla="*/ 126554 h 2083691"/>
              <a:gd name="connsiteX7" fmla="*/ 1089972 w 4017657"/>
              <a:gd name="connsiteY7" fmla="*/ 40996 h 2083691"/>
              <a:gd name="connsiteX8" fmla="*/ 1100667 w 4017657"/>
              <a:gd name="connsiteY8" fmla="*/ 8912 h 2083691"/>
              <a:gd name="connsiteX9" fmla="*/ 1229004 w 4017657"/>
              <a:gd name="connsiteY9" fmla="*/ 8912 h 2083691"/>
              <a:gd name="connsiteX10" fmla="*/ 1897425 w 4017657"/>
              <a:gd name="connsiteY10" fmla="*/ 62386 h 2083691"/>
              <a:gd name="connsiteX11" fmla="*/ 2501677 w 4017657"/>
              <a:gd name="connsiteY11" fmla="*/ 174680 h 2083691"/>
              <a:gd name="connsiteX12" fmla="*/ 2982941 w 4017657"/>
              <a:gd name="connsiteY12" fmla="*/ 345796 h 2083691"/>
              <a:gd name="connsiteX13" fmla="*/ 3378646 w 4017657"/>
              <a:gd name="connsiteY13" fmla="*/ 532954 h 2083691"/>
              <a:gd name="connsiteX14" fmla="*/ 3704835 w 4017657"/>
              <a:gd name="connsiteY14" fmla="*/ 794975 h 2083691"/>
              <a:gd name="connsiteX15" fmla="*/ 3924077 w 4017657"/>
              <a:gd name="connsiteY15" fmla="*/ 1067691 h 2083691"/>
              <a:gd name="connsiteX16" fmla="*/ 4014983 w 4017657"/>
              <a:gd name="connsiteY16" fmla="*/ 1415270 h 2083691"/>
              <a:gd name="connsiteX17" fmla="*/ 3908035 w 4017657"/>
              <a:gd name="connsiteY17" fmla="*/ 1794933 h 2083691"/>
              <a:gd name="connsiteX18" fmla="*/ 3694141 w 4017657"/>
              <a:gd name="connsiteY18" fmla="*/ 2040912 h 2083691"/>
              <a:gd name="connsiteX19" fmla="*/ 3678099 w 4017657"/>
              <a:gd name="connsiteY19" fmla="*/ 2051607 h 2083691"/>
              <a:gd name="connsiteX20" fmla="*/ 3624625 w 4017657"/>
              <a:gd name="connsiteY20" fmla="*/ 2008828 h 2083691"/>
              <a:gd name="connsiteX21" fmla="*/ 3271699 w 4017657"/>
              <a:gd name="connsiteY21" fmla="*/ 1714722 h 2083691"/>
              <a:gd name="connsiteX22" fmla="*/ 2966899 w 4017657"/>
              <a:gd name="connsiteY22" fmla="*/ 1522217 h 2083691"/>
              <a:gd name="connsiteX23" fmla="*/ 2640709 w 4017657"/>
              <a:gd name="connsiteY23" fmla="*/ 1442007 h 2083691"/>
              <a:gd name="connsiteX24" fmla="*/ 2458899 w 4017657"/>
              <a:gd name="connsiteY24" fmla="*/ 1484786 h 2083691"/>
              <a:gd name="connsiteX25" fmla="*/ 2148751 w 4017657"/>
              <a:gd name="connsiteY25" fmla="*/ 1698680 h 2083691"/>
              <a:gd name="connsiteX26" fmla="*/ 1811867 w 4017657"/>
              <a:gd name="connsiteY26" fmla="*/ 1912575 h 2083691"/>
              <a:gd name="connsiteX27" fmla="*/ 1806520 w 4017657"/>
              <a:gd name="connsiteY27" fmla="*/ 1917922 h 2083691"/>
              <a:gd name="connsiteX28" fmla="*/ 1523109 w 4017657"/>
              <a:gd name="connsiteY28" fmla="*/ 1960701 h 2083691"/>
              <a:gd name="connsiteX29" fmla="*/ 966983 w 4017657"/>
              <a:gd name="connsiteY29" fmla="*/ 1864449 h 2083691"/>
              <a:gd name="connsiteX30" fmla="*/ 496414 w 4017657"/>
              <a:gd name="connsiteY30" fmla="*/ 1698680 h 2083691"/>
              <a:gd name="connsiteX31" fmla="*/ 277172 w 4017657"/>
              <a:gd name="connsiteY31" fmla="*/ 1607775 h 2083691"/>
              <a:gd name="connsiteX32" fmla="*/ 266477 w 4017657"/>
              <a:gd name="connsiteY32" fmla="*/ 1586386 h 2083691"/>
              <a:gd name="connsiteX33" fmla="*/ 266477 w 4017657"/>
              <a:gd name="connsiteY33" fmla="*/ 1586386 h 2083691"/>
              <a:gd name="connsiteX34" fmla="*/ 346688 w 4017657"/>
              <a:gd name="connsiteY34" fmla="*/ 1425965 h 2083691"/>
              <a:gd name="connsiteX35" fmla="*/ 271825 w 4017657"/>
              <a:gd name="connsiteY35" fmla="*/ 1212070 h 2083691"/>
              <a:gd name="connsiteX36" fmla="*/ 111404 w 4017657"/>
              <a:gd name="connsiteY36" fmla="*/ 992828 h 2083691"/>
              <a:gd name="connsiteX0" fmla="*/ 127446 w 4017657"/>
              <a:gd name="connsiteY0" fmla="*/ 987480 h 2083691"/>
              <a:gd name="connsiteX1" fmla="*/ 15151 w 4017657"/>
              <a:gd name="connsiteY1" fmla="*/ 768238 h 2083691"/>
              <a:gd name="connsiteX2" fmla="*/ 36541 w 4017657"/>
              <a:gd name="connsiteY2" fmla="*/ 629207 h 2083691"/>
              <a:gd name="connsiteX3" fmla="*/ 218351 w 4017657"/>
              <a:gd name="connsiteY3" fmla="*/ 468786 h 2083691"/>
              <a:gd name="connsiteX4" fmla="*/ 651488 w 4017657"/>
              <a:gd name="connsiteY4" fmla="*/ 260238 h 2083691"/>
              <a:gd name="connsiteX5" fmla="*/ 977677 w 4017657"/>
              <a:gd name="connsiteY5" fmla="*/ 126554 h 2083691"/>
              <a:gd name="connsiteX6" fmla="*/ 1089972 w 4017657"/>
              <a:gd name="connsiteY6" fmla="*/ 40996 h 2083691"/>
              <a:gd name="connsiteX7" fmla="*/ 1100667 w 4017657"/>
              <a:gd name="connsiteY7" fmla="*/ 8912 h 2083691"/>
              <a:gd name="connsiteX8" fmla="*/ 1229004 w 4017657"/>
              <a:gd name="connsiteY8" fmla="*/ 8912 h 2083691"/>
              <a:gd name="connsiteX9" fmla="*/ 1897425 w 4017657"/>
              <a:gd name="connsiteY9" fmla="*/ 62386 h 2083691"/>
              <a:gd name="connsiteX10" fmla="*/ 2501677 w 4017657"/>
              <a:gd name="connsiteY10" fmla="*/ 174680 h 2083691"/>
              <a:gd name="connsiteX11" fmla="*/ 2982941 w 4017657"/>
              <a:gd name="connsiteY11" fmla="*/ 345796 h 2083691"/>
              <a:gd name="connsiteX12" fmla="*/ 3378646 w 4017657"/>
              <a:gd name="connsiteY12" fmla="*/ 532954 h 2083691"/>
              <a:gd name="connsiteX13" fmla="*/ 3704835 w 4017657"/>
              <a:gd name="connsiteY13" fmla="*/ 794975 h 2083691"/>
              <a:gd name="connsiteX14" fmla="*/ 3924077 w 4017657"/>
              <a:gd name="connsiteY14" fmla="*/ 1067691 h 2083691"/>
              <a:gd name="connsiteX15" fmla="*/ 4014983 w 4017657"/>
              <a:gd name="connsiteY15" fmla="*/ 1415270 h 2083691"/>
              <a:gd name="connsiteX16" fmla="*/ 3908035 w 4017657"/>
              <a:gd name="connsiteY16" fmla="*/ 1794933 h 2083691"/>
              <a:gd name="connsiteX17" fmla="*/ 3694141 w 4017657"/>
              <a:gd name="connsiteY17" fmla="*/ 2040912 h 2083691"/>
              <a:gd name="connsiteX18" fmla="*/ 3678099 w 4017657"/>
              <a:gd name="connsiteY18" fmla="*/ 2051607 h 2083691"/>
              <a:gd name="connsiteX19" fmla="*/ 3624625 w 4017657"/>
              <a:gd name="connsiteY19" fmla="*/ 2008828 h 2083691"/>
              <a:gd name="connsiteX20" fmla="*/ 3271699 w 4017657"/>
              <a:gd name="connsiteY20" fmla="*/ 1714722 h 2083691"/>
              <a:gd name="connsiteX21" fmla="*/ 2966899 w 4017657"/>
              <a:gd name="connsiteY21" fmla="*/ 1522217 h 2083691"/>
              <a:gd name="connsiteX22" fmla="*/ 2640709 w 4017657"/>
              <a:gd name="connsiteY22" fmla="*/ 1442007 h 2083691"/>
              <a:gd name="connsiteX23" fmla="*/ 2458899 w 4017657"/>
              <a:gd name="connsiteY23" fmla="*/ 1484786 h 2083691"/>
              <a:gd name="connsiteX24" fmla="*/ 2148751 w 4017657"/>
              <a:gd name="connsiteY24" fmla="*/ 1698680 h 2083691"/>
              <a:gd name="connsiteX25" fmla="*/ 1811867 w 4017657"/>
              <a:gd name="connsiteY25" fmla="*/ 1912575 h 2083691"/>
              <a:gd name="connsiteX26" fmla="*/ 1806520 w 4017657"/>
              <a:gd name="connsiteY26" fmla="*/ 1917922 h 2083691"/>
              <a:gd name="connsiteX27" fmla="*/ 1523109 w 4017657"/>
              <a:gd name="connsiteY27" fmla="*/ 1960701 h 2083691"/>
              <a:gd name="connsiteX28" fmla="*/ 966983 w 4017657"/>
              <a:gd name="connsiteY28" fmla="*/ 1864449 h 2083691"/>
              <a:gd name="connsiteX29" fmla="*/ 496414 w 4017657"/>
              <a:gd name="connsiteY29" fmla="*/ 1698680 h 2083691"/>
              <a:gd name="connsiteX30" fmla="*/ 277172 w 4017657"/>
              <a:gd name="connsiteY30" fmla="*/ 1607775 h 2083691"/>
              <a:gd name="connsiteX31" fmla="*/ 266477 w 4017657"/>
              <a:gd name="connsiteY31" fmla="*/ 1586386 h 2083691"/>
              <a:gd name="connsiteX32" fmla="*/ 266477 w 4017657"/>
              <a:gd name="connsiteY32" fmla="*/ 1586386 h 2083691"/>
              <a:gd name="connsiteX33" fmla="*/ 346688 w 4017657"/>
              <a:gd name="connsiteY33" fmla="*/ 1425965 h 2083691"/>
              <a:gd name="connsiteX34" fmla="*/ 271825 w 4017657"/>
              <a:gd name="connsiteY34" fmla="*/ 1212070 h 2083691"/>
              <a:gd name="connsiteX35" fmla="*/ 202844 w 4017657"/>
              <a:gd name="connsiteY35" fmla="*/ 1084268 h 208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017657" h="2083691">
                <a:moveTo>
                  <a:pt x="127446" y="987480"/>
                </a:moveTo>
                <a:cubicBezTo>
                  <a:pt x="111404" y="950048"/>
                  <a:pt x="30302" y="827950"/>
                  <a:pt x="15151" y="768238"/>
                </a:cubicBezTo>
                <a:cubicBezTo>
                  <a:pt x="0" y="708526"/>
                  <a:pt x="2674" y="679115"/>
                  <a:pt x="36541" y="629207"/>
                </a:cubicBezTo>
                <a:cubicBezTo>
                  <a:pt x="70408" y="579299"/>
                  <a:pt x="115860" y="530281"/>
                  <a:pt x="218351" y="468786"/>
                </a:cubicBezTo>
                <a:cubicBezTo>
                  <a:pt x="320842" y="407291"/>
                  <a:pt x="524934" y="317277"/>
                  <a:pt x="651488" y="260238"/>
                </a:cubicBezTo>
                <a:cubicBezTo>
                  <a:pt x="778042" y="203199"/>
                  <a:pt x="904596" y="163094"/>
                  <a:pt x="977677" y="126554"/>
                </a:cubicBezTo>
                <a:cubicBezTo>
                  <a:pt x="1050758" y="90014"/>
                  <a:pt x="1069474" y="60603"/>
                  <a:pt x="1089972" y="40996"/>
                </a:cubicBezTo>
                <a:cubicBezTo>
                  <a:pt x="1110470" y="21389"/>
                  <a:pt x="1077495" y="14259"/>
                  <a:pt x="1100667" y="8912"/>
                </a:cubicBezTo>
                <a:cubicBezTo>
                  <a:pt x="1123839" y="3565"/>
                  <a:pt x="1096211" y="0"/>
                  <a:pt x="1229004" y="8912"/>
                </a:cubicBezTo>
                <a:cubicBezTo>
                  <a:pt x="1361797" y="17824"/>
                  <a:pt x="1685313" y="34758"/>
                  <a:pt x="1897425" y="62386"/>
                </a:cubicBezTo>
                <a:cubicBezTo>
                  <a:pt x="2109537" y="90014"/>
                  <a:pt x="2320758" y="127445"/>
                  <a:pt x="2501677" y="174680"/>
                </a:cubicBezTo>
                <a:cubicBezTo>
                  <a:pt x="2682596" y="221915"/>
                  <a:pt x="2836780" y="286084"/>
                  <a:pt x="2982941" y="345796"/>
                </a:cubicBezTo>
                <a:cubicBezTo>
                  <a:pt x="3129102" y="405508"/>
                  <a:pt x="3258330" y="458091"/>
                  <a:pt x="3378646" y="532954"/>
                </a:cubicBezTo>
                <a:cubicBezTo>
                  <a:pt x="3498962" y="607817"/>
                  <a:pt x="3613930" y="705852"/>
                  <a:pt x="3704835" y="794975"/>
                </a:cubicBezTo>
                <a:cubicBezTo>
                  <a:pt x="3795740" y="884098"/>
                  <a:pt x="3872386" y="964309"/>
                  <a:pt x="3924077" y="1067691"/>
                </a:cubicBezTo>
                <a:cubicBezTo>
                  <a:pt x="3975768" y="1171073"/>
                  <a:pt x="4017657" y="1294063"/>
                  <a:pt x="4014983" y="1415270"/>
                </a:cubicBezTo>
                <a:cubicBezTo>
                  <a:pt x="4012309" y="1536477"/>
                  <a:pt x="3961509" y="1690659"/>
                  <a:pt x="3908035" y="1794933"/>
                </a:cubicBezTo>
                <a:cubicBezTo>
                  <a:pt x="3854561" y="1899207"/>
                  <a:pt x="3732464" y="1998133"/>
                  <a:pt x="3694141" y="2040912"/>
                </a:cubicBezTo>
                <a:cubicBezTo>
                  <a:pt x="3655818" y="2083691"/>
                  <a:pt x="3689685" y="2056954"/>
                  <a:pt x="3678099" y="2051607"/>
                </a:cubicBezTo>
                <a:cubicBezTo>
                  <a:pt x="3666513" y="2046260"/>
                  <a:pt x="3624625" y="2008828"/>
                  <a:pt x="3624625" y="2008828"/>
                </a:cubicBezTo>
                <a:cubicBezTo>
                  <a:pt x="3556892" y="1952681"/>
                  <a:pt x="3381320" y="1795824"/>
                  <a:pt x="3271699" y="1714722"/>
                </a:cubicBezTo>
                <a:cubicBezTo>
                  <a:pt x="3162078" y="1633620"/>
                  <a:pt x="3072064" y="1567670"/>
                  <a:pt x="2966899" y="1522217"/>
                </a:cubicBezTo>
                <a:cubicBezTo>
                  <a:pt x="2861734" y="1476764"/>
                  <a:pt x="2725376" y="1448245"/>
                  <a:pt x="2640709" y="1442007"/>
                </a:cubicBezTo>
                <a:cubicBezTo>
                  <a:pt x="2556042" y="1435769"/>
                  <a:pt x="2540892" y="1442007"/>
                  <a:pt x="2458899" y="1484786"/>
                </a:cubicBezTo>
                <a:cubicBezTo>
                  <a:pt x="2376906" y="1527565"/>
                  <a:pt x="2256590" y="1627382"/>
                  <a:pt x="2148751" y="1698680"/>
                </a:cubicBezTo>
                <a:cubicBezTo>
                  <a:pt x="2040912" y="1769978"/>
                  <a:pt x="1868905" y="1876035"/>
                  <a:pt x="1811867" y="1912575"/>
                </a:cubicBezTo>
                <a:cubicBezTo>
                  <a:pt x="1754829" y="1949115"/>
                  <a:pt x="1854646" y="1909901"/>
                  <a:pt x="1806520" y="1917922"/>
                </a:cubicBezTo>
                <a:cubicBezTo>
                  <a:pt x="1758394" y="1925943"/>
                  <a:pt x="1663032" y="1969613"/>
                  <a:pt x="1523109" y="1960701"/>
                </a:cubicBezTo>
                <a:cubicBezTo>
                  <a:pt x="1383186" y="1951789"/>
                  <a:pt x="1138099" y="1908119"/>
                  <a:pt x="966983" y="1864449"/>
                </a:cubicBezTo>
                <a:cubicBezTo>
                  <a:pt x="795867" y="1820779"/>
                  <a:pt x="611382" y="1741459"/>
                  <a:pt x="496414" y="1698680"/>
                </a:cubicBezTo>
                <a:cubicBezTo>
                  <a:pt x="381446" y="1655901"/>
                  <a:pt x="315495" y="1626491"/>
                  <a:pt x="277172" y="1607775"/>
                </a:cubicBezTo>
                <a:cubicBezTo>
                  <a:pt x="238849" y="1589059"/>
                  <a:pt x="266477" y="1586386"/>
                  <a:pt x="266477" y="1586386"/>
                </a:cubicBezTo>
                <a:lnTo>
                  <a:pt x="266477" y="1586386"/>
                </a:lnTo>
                <a:lnTo>
                  <a:pt x="346688" y="1425965"/>
                </a:lnTo>
                <a:lnTo>
                  <a:pt x="271825" y="1212070"/>
                </a:lnTo>
                <a:cubicBezTo>
                  <a:pt x="218351" y="1138989"/>
                  <a:pt x="202844" y="1084268"/>
                  <a:pt x="202844" y="1084268"/>
                </a:cubicBezTo>
              </a:path>
            </a:pathLst>
          </a:custGeom>
          <a:solidFill>
            <a:srgbClr val="00B050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522F280-9215-DB44-BA37-0D112664C0D4}"/>
              </a:ext>
            </a:extLst>
          </p:cNvPr>
          <p:cNvSpPr/>
          <p:nvPr/>
        </p:nvSpPr>
        <p:spPr bwMode="auto">
          <a:xfrm>
            <a:off x="2799578" y="2442427"/>
            <a:ext cx="931438" cy="330094"/>
          </a:xfrm>
          <a:custGeom>
            <a:avLst/>
            <a:gdLst>
              <a:gd name="connsiteX0" fmla="*/ 0 w 1481221"/>
              <a:gd name="connsiteY0" fmla="*/ 0 h 524933"/>
              <a:gd name="connsiteX1" fmla="*/ 668421 w 1481221"/>
              <a:gd name="connsiteY1" fmla="*/ 475916 h 524933"/>
              <a:gd name="connsiteX2" fmla="*/ 1481221 w 1481221"/>
              <a:gd name="connsiteY2" fmla="*/ 294105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221" h="524933">
                <a:moveTo>
                  <a:pt x="0" y="0"/>
                </a:moveTo>
                <a:cubicBezTo>
                  <a:pt x="210775" y="213449"/>
                  <a:pt x="421551" y="426899"/>
                  <a:pt x="668421" y="475916"/>
                </a:cubicBezTo>
                <a:cubicBezTo>
                  <a:pt x="915291" y="524933"/>
                  <a:pt x="1198256" y="409519"/>
                  <a:pt x="1481221" y="29410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240D8AF-95F6-7E4A-9EE8-26F57C9FF769}"/>
              </a:ext>
            </a:extLst>
          </p:cNvPr>
          <p:cNvSpPr/>
          <p:nvPr/>
        </p:nvSpPr>
        <p:spPr bwMode="auto">
          <a:xfrm>
            <a:off x="3490716" y="2916112"/>
            <a:ext cx="2489999" cy="855780"/>
          </a:xfrm>
          <a:custGeom>
            <a:avLst/>
            <a:gdLst>
              <a:gd name="connsiteX0" fmla="*/ 277172 w 3959726"/>
              <a:gd name="connsiteY0" fmla="*/ 1278912 h 1382295"/>
              <a:gd name="connsiteX1" fmla="*/ 170224 w 3959726"/>
              <a:gd name="connsiteY1" fmla="*/ 1107797 h 1382295"/>
              <a:gd name="connsiteX2" fmla="*/ 31193 w 3959726"/>
              <a:gd name="connsiteY2" fmla="*/ 781607 h 1382295"/>
              <a:gd name="connsiteX3" fmla="*/ 9803 w 3959726"/>
              <a:gd name="connsiteY3" fmla="*/ 562365 h 1382295"/>
              <a:gd name="connsiteX4" fmla="*/ 90014 w 3959726"/>
              <a:gd name="connsiteY4" fmla="*/ 428681 h 1382295"/>
              <a:gd name="connsiteX5" fmla="*/ 298561 w 3959726"/>
              <a:gd name="connsiteY5" fmla="*/ 300344 h 1382295"/>
              <a:gd name="connsiteX6" fmla="*/ 491067 w 3959726"/>
              <a:gd name="connsiteY6" fmla="*/ 193397 h 1382295"/>
              <a:gd name="connsiteX7" fmla="*/ 512456 w 3959726"/>
              <a:gd name="connsiteY7" fmla="*/ 161312 h 1382295"/>
              <a:gd name="connsiteX8" fmla="*/ 549888 w 3959726"/>
              <a:gd name="connsiteY8" fmla="*/ 188049 h 1382295"/>
              <a:gd name="connsiteX9" fmla="*/ 785172 w 3959726"/>
              <a:gd name="connsiteY9" fmla="*/ 278954 h 1382295"/>
              <a:gd name="connsiteX10" fmla="*/ 1095319 w 3959726"/>
              <a:gd name="connsiteY10" fmla="*/ 391249 h 1382295"/>
              <a:gd name="connsiteX11" fmla="*/ 1384077 w 3959726"/>
              <a:gd name="connsiteY11" fmla="*/ 476807 h 1382295"/>
              <a:gd name="connsiteX12" fmla="*/ 1774435 w 3959726"/>
              <a:gd name="connsiteY12" fmla="*/ 535628 h 1382295"/>
              <a:gd name="connsiteX13" fmla="*/ 2116667 w 3959726"/>
              <a:gd name="connsiteY13" fmla="*/ 460765 h 1382295"/>
              <a:gd name="connsiteX14" fmla="*/ 2448203 w 3959726"/>
              <a:gd name="connsiteY14" fmla="*/ 241523 h 1382295"/>
              <a:gd name="connsiteX15" fmla="*/ 2694182 w 3959726"/>
              <a:gd name="connsiteY15" fmla="*/ 81102 h 1382295"/>
              <a:gd name="connsiteX16" fmla="*/ 2886688 w 3959726"/>
              <a:gd name="connsiteY16" fmla="*/ 891 h 1382295"/>
              <a:gd name="connsiteX17" fmla="*/ 3207530 w 3959726"/>
              <a:gd name="connsiteY17" fmla="*/ 75754 h 1382295"/>
              <a:gd name="connsiteX18" fmla="*/ 3448161 w 3959726"/>
              <a:gd name="connsiteY18" fmla="*/ 230828 h 1382295"/>
              <a:gd name="connsiteX19" fmla="*/ 3715530 w 3959726"/>
              <a:gd name="connsiteY19" fmla="*/ 434028 h 1382295"/>
              <a:gd name="connsiteX20" fmla="*/ 3924077 w 3959726"/>
              <a:gd name="connsiteY20" fmla="*/ 594449 h 1382295"/>
              <a:gd name="connsiteX21" fmla="*/ 3929424 w 3959726"/>
              <a:gd name="connsiteY21" fmla="*/ 621186 h 1382295"/>
              <a:gd name="connsiteX22" fmla="*/ 3795740 w 3959726"/>
              <a:gd name="connsiteY22" fmla="*/ 760218 h 1382295"/>
              <a:gd name="connsiteX23" fmla="*/ 3421424 w 3959726"/>
              <a:gd name="connsiteY23" fmla="*/ 968765 h 1382295"/>
              <a:gd name="connsiteX24" fmla="*/ 2811824 w 3959726"/>
              <a:gd name="connsiteY24" fmla="*/ 1198702 h 1382295"/>
              <a:gd name="connsiteX25" fmla="*/ 2004372 w 3959726"/>
              <a:gd name="connsiteY25" fmla="*/ 1353775 h 1382295"/>
              <a:gd name="connsiteX26" fmla="*/ 1057888 w 3959726"/>
              <a:gd name="connsiteY26" fmla="*/ 1369818 h 1382295"/>
              <a:gd name="connsiteX27" fmla="*/ 277172 w 3959726"/>
              <a:gd name="connsiteY27" fmla="*/ 1278912 h 1382295"/>
              <a:gd name="connsiteX0" fmla="*/ 277172 w 3959726"/>
              <a:gd name="connsiteY0" fmla="*/ 1278912 h 1382295"/>
              <a:gd name="connsiteX1" fmla="*/ 202309 w 3959726"/>
              <a:gd name="connsiteY1" fmla="*/ 1230786 h 1382295"/>
              <a:gd name="connsiteX2" fmla="*/ 170224 w 3959726"/>
              <a:gd name="connsiteY2" fmla="*/ 1107797 h 1382295"/>
              <a:gd name="connsiteX3" fmla="*/ 31193 w 3959726"/>
              <a:gd name="connsiteY3" fmla="*/ 781607 h 1382295"/>
              <a:gd name="connsiteX4" fmla="*/ 9803 w 3959726"/>
              <a:gd name="connsiteY4" fmla="*/ 562365 h 1382295"/>
              <a:gd name="connsiteX5" fmla="*/ 90014 w 3959726"/>
              <a:gd name="connsiteY5" fmla="*/ 428681 h 1382295"/>
              <a:gd name="connsiteX6" fmla="*/ 298561 w 3959726"/>
              <a:gd name="connsiteY6" fmla="*/ 300344 h 1382295"/>
              <a:gd name="connsiteX7" fmla="*/ 491067 w 3959726"/>
              <a:gd name="connsiteY7" fmla="*/ 193397 h 1382295"/>
              <a:gd name="connsiteX8" fmla="*/ 512456 w 3959726"/>
              <a:gd name="connsiteY8" fmla="*/ 161312 h 1382295"/>
              <a:gd name="connsiteX9" fmla="*/ 549888 w 3959726"/>
              <a:gd name="connsiteY9" fmla="*/ 188049 h 1382295"/>
              <a:gd name="connsiteX10" fmla="*/ 785172 w 3959726"/>
              <a:gd name="connsiteY10" fmla="*/ 278954 h 1382295"/>
              <a:gd name="connsiteX11" fmla="*/ 1095319 w 3959726"/>
              <a:gd name="connsiteY11" fmla="*/ 391249 h 1382295"/>
              <a:gd name="connsiteX12" fmla="*/ 1384077 w 3959726"/>
              <a:gd name="connsiteY12" fmla="*/ 476807 h 1382295"/>
              <a:gd name="connsiteX13" fmla="*/ 1774435 w 3959726"/>
              <a:gd name="connsiteY13" fmla="*/ 535628 h 1382295"/>
              <a:gd name="connsiteX14" fmla="*/ 2116667 w 3959726"/>
              <a:gd name="connsiteY14" fmla="*/ 460765 h 1382295"/>
              <a:gd name="connsiteX15" fmla="*/ 2448203 w 3959726"/>
              <a:gd name="connsiteY15" fmla="*/ 241523 h 1382295"/>
              <a:gd name="connsiteX16" fmla="*/ 2694182 w 3959726"/>
              <a:gd name="connsiteY16" fmla="*/ 81102 h 1382295"/>
              <a:gd name="connsiteX17" fmla="*/ 2886688 w 3959726"/>
              <a:gd name="connsiteY17" fmla="*/ 891 h 1382295"/>
              <a:gd name="connsiteX18" fmla="*/ 3207530 w 3959726"/>
              <a:gd name="connsiteY18" fmla="*/ 75754 h 1382295"/>
              <a:gd name="connsiteX19" fmla="*/ 3448161 w 3959726"/>
              <a:gd name="connsiteY19" fmla="*/ 230828 h 1382295"/>
              <a:gd name="connsiteX20" fmla="*/ 3715530 w 3959726"/>
              <a:gd name="connsiteY20" fmla="*/ 434028 h 1382295"/>
              <a:gd name="connsiteX21" fmla="*/ 3924077 w 3959726"/>
              <a:gd name="connsiteY21" fmla="*/ 594449 h 1382295"/>
              <a:gd name="connsiteX22" fmla="*/ 3929424 w 3959726"/>
              <a:gd name="connsiteY22" fmla="*/ 621186 h 1382295"/>
              <a:gd name="connsiteX23" fmla="*/ 3795740 w 3959726"/>
              <a:gd name="connsiteY23" fmla="*/ 760218 h 1382295"/>
              <a:gd name="connsiteX24" fmla="*/ 3421424 w 3959726"/>
              <a:gd name="connsiteY24" fmla="*/ 968765 h 1382295"/>
              <a:gd name="connsiteX25" fmla="*/ 2811824 w 3959726"/>
              <a:gd name="connsiteY25" fmla="*/ 1198702 h 1382295"/>
              <a:gd name="connsiteX26" fmla="*/ 2004372 w 3959726"/>
              <a:gd name="connsiteY26" fmla="*/ 1353775 h 1382295"/>
              <a:gd name="connsiteX27" fmla="*/ 1057888 w 3959726"/>
              <a:gd name="connsiteY27" fmla="*/ 1369818 h 1382295"/>
              <a:gd name="connsiteX28" fmla="*/ 277172 w 3959726"/>
              <a:gd name="connsiteY28" fmla="*/ 1278912 h 1382295"/>
              <a:gd name="connsiteX0" fmla="*/ 277172 w 3959726"/>
              <a:gd name="connsiteY0" fmla="*/ 1278912 h 1382295"/>
              <a:gd name="connsiteX1" fmla="*/ 239740 w 3959726"/>
              <a:gd name="connsiteY1" fmla="*/ 1225439 h 1382295"/>
              <a:gd name="connsiteX2" fmla="*/ 170224 w 3959726"/>
              <a:gd name="connsiteY2" fmla="*/ 1107797 h 1382295"/>
              <a:gd name="connsiteX3" fmla="*/ 31193 w 3959726"/>
              <a:gd name="connsiteY3" fmla="*/ 781607 h 1382295"/>
              <a:gd name="connsiteX4" fmla="*/ 9803 w 3959726"/>
              <a:gd name="connsiteY4" fmla="*/ 562365 h 1382295"/>
              <a:gd name="connsiteX5" fmla="*/ 90014 w 3959726"/>
              <a:gd name="connsiteY5" fmla="*/ 428681 h 1382295"/>
              <a:gd name="connsiteX6" fmla="*/ 298561 w 3959726"/>
              <a:gd name="connsiteY6" fmla="*/ 300344 h 1382295"/>
              <a:gd name="connsiteX7" fmla="*/ 491067 w 3959726"/>
              <a:gd name="connsiteY7" fmla="*/ 193397 h 1382295"/>
              <a:gd name="connsiteX8" fmla="*/ 512456 w 3959726"/>
              <a:gd name="connsiteY8" fmla="*/ 161312 h 1382295"/>
              <a:gd name="connsiteX9" fmla="*/ 549888 w 3959726"/>
              <a:gd name="connsiteY9" fmla="*/ 188049 h 1382295"/>
              <a:gd name="connsiteX10" fmla="*/ 785172 w 3959726"/>
              <a:gd name="connsiteY10" fmla="*/ 278954 h 1382295"/>
              <a:gd name="connsiteX11" fmla="*/ 1095319 w 3959726"/>
              <a:gd name="connsiteY11" fmla="*/ 391249 h 1382295"/>
              <a:gd name="connsiteX12" fmla="*/ 1384077 w 3959726"/>
              <a:gd name="connsiteY12" fmla="*/ 476807 h 1382295"/>
              <a:gd name="connsiteX13" fmla="*/ 1774435 w 3959726"/>
              <a:gd name="connsiteY13" fmla="*/ 535628 h 1382295"/>
              <a:gd name="connsiteX14" fmla="*/ 2116667 w 3959726"/>
              <a:gd name="connsiteY14" fmla="*/ 460765 h 1382295"/>
              <a:gd name="connsiteX15" fmla="*/ 2448203 w 3959726"/>
              <a:gd name="connsiteY15" fmla="*/ 241523 h 1382295"/>
              <a:gd name="connsiteX16" fmla="*/ 2694182 w 3959726"/>
              <a:gd name="connsiteY16" fmla="*/ 81102 h 1382295"/>
              <a:gd name="connsiteX17" fmla="*/ 2886688 w 3959726"/>
              <a:gd name="connsiteY17" fmla="*/ 891 h 1382295"/>
              <a:gd name="connsiteX18" fmla="*/ 3207530 w 3959726"/>
              <a:gd name="connsiteY18" fmla="*/ 75754 h 1382295"/>
              <a:gd name="connsiteX19" fmla="*/ 3448161 w 3959726"/>
              <a:gd name="connsiteY19" fmla="*/ 230828 h 1382295"/>
              <a:gd name="connsiteX20" fmla="*/ 3715530 w 3959726"/>
              <a:gd name="connsiteY20" fmla="*/ 434028 h 1382295"/>
              <a:gd name="connsiteX21" fmla="*/ 3924077 w 3959726"/>
              <a:gd name="connsiteY21" fmla="*/ 594449 h 1382295"/>
              <a:gd name="connsiteX22" fmla="*/ 3929424 w 3959726"/>
              <a:gd name="connsiteY22" fmla="*/ 621186 h 1382295"/>
              <a:gd name="connsiteX23" fmla="*/ 3795740 w 3959726"/>
              <a:gd name="connsiteY23" fmla="*/ 760218 h 1382295"/>
              <a:gd name="connsiteX24" fmla="*/ 3421424 w 3959726"/>
              <a:gd name="connsiteY24" fmla="*/ 968765 h 1382295"/>
              <a:gd name="connsiteX25" fmla="*/ 2811824 w 3959726"/>
              <a:gd name="connsiteY25" fmla="*/ 1198702 h 1382295"/>
              <a:gd name="connsiteX26" fmla="*/ 2004372 w 3959726"/>
              <a:gd name="connsiteY26" fmla="*/ 1353775 h 1382295"/>
              <a:gd name="connsiteX27" fmla="*/ 1057888 w 3959726"/>
              <a:gd name="connsiteY27" fmla="*/ 1369818 h 1382295"/>
              <a:gd name="connsiteX28" fmla="*/ 277172 w 3959726"/>
              <a:gd name="connsiteY28" fmla="*/ 1278912 h 1382295"/>
              <a:gd name="connsiteX0" fmla="*/ 277172 w 3959726"/>
              <a:gd name="connsiteY0" fmla="*/ 1257523 h 1360906"/>
              <a:gd name="connsiteX1" fmla="*/ 239740 w 3959726"/>
              <a:gd name="connsiteY1" fmla="*/ 1204050 h 1360906"/>
              <a:gd name="connsiteX2" fmla="*/ 170224 w 3959726"/>
              <a:gd name="connsiteY2" fmla="*/ 1086408 h 1360906"/>
              <a:gd name="connsiteX3" fmla="*/ 31193 w 3959726"/>
              <a:gd name="connsiteY3" fmla="*/ 760218 h 1360906"/>
              <a:gd name="connsiteX4" fmla="*/ 9803 w 3959726"/>
              <a:gd name="connsiteY4" fmla="*/ 540976 h 1360906"/>
              <a:gd name="connsiteX5" fmla="*/ 90014 w 3959726"/>
              <a:gd name="connsiteY5" fmla="*/ 407292 h 1360906"/>
              <a:gd name="connsiteX6" fmla="*/ 298561 w 3959726"/>
              <a:gd name="connsiteY6" fmla="*/ 278955 h 1360906"/>
              <a:gd name="connsiteX7" fmla="*/ 491067 w 3959726"/>
              <a:gd name="connsiteY7" fmla="*/ 172008 h 1360906"/>
              <a:gd name="connsiteX8" fmla="*/ 512456 w 3959726"/>
              <a:gd name="connsiteY8" fmla="*/ 139923 h 1360906"/>
              <a:gd name="connsiteX9" fmla="*/ 549888 w 3959726"/>
              <a:gd name="connsiteY9" fmla="*/ 166660 h 1360906"/>
              <a:gd name="connsiteX10" fmla="*/ 785172 w 3959726"/>
              <a:gd name="connsiteY10" fmla="*/ 257565 h 1360906"/>
              <a:gd name="connsiteX11" fmla="*/ 1095319 w 3959726"/>
              <a:gd name="connsiteY11" fmla="*/ 369860 h 1360906"/>
              <a:gd name="connsiteX12" fmla="*/ 1384077 w 3959726"/>
              <a:gd name="connsiteY12" fmla="*/ 455418 h 1360906"/>
              <a:gd name="connsiteX13" fmla="*/ 1774435 w 3959726"/>
              <a:gd name="connsiteY13" fmla="*/ 514239 h 1360906"/>
              <a:gd name="connsiteX14" fmla="*/ 2116667 w 3959726"/>
              <a:gd name="connsiteY14" fmla="*/ 439376 h 1360906"/>
              <a:gd name="connsiteX15" fmla="*/ 2448203 w 3959726"/>
              <a:gd name="connsiteY15" fmla="*/ 220134 h 1360906"/>
              <a:gd name="connsiteX16" fmla="*/ 2694182 w 3959726"/>
              <a:gd name="connsiteY16" fmla="*/ 59713 h 1360906"/>
              <a:gd name="connsiteX17" fmla="*/ 2886688 w 3959726"/>
              <a:gd name="connsiteY17" fmla="*/ 891 h 1360906"/>
              <a:gd name="connsiteX18" fmla="*/ 3207530 w 3959726"/>
              <a:gd name="connsiteY18" fmla="*/ 54365 h 1360906"/>
              <a:gd name="connsiteX19" fmla="*/ 3448161 w 3959726"/>
              <a:gd name="connsiteY19" fmla="*/ 209439 h 1360906"/>
              <a:gd name="connsiteX20" fmla="*/ 3715530 w 3959726"/>
              <a:gd name="connsiteY20" fmla="*/ 412639 h 1360906"/>
              <a:gd name="connsiteX21" fmla="*/ 3924077 w 3959726"/>
              <a:gd name="connsiteY21" fmla="*/ 573060 h 1360906"/>
              <a:gd name="connsiteX22" fmla="*/ 3929424 w 3959726"/>
              <a:gd name="connsiteY22" fmla="*/ 599797 h 1360906"/>
              <a:gd name="connsiteX23" fmla="*/ 3795740 w 3959726"/>
              <a:gd name="connsiteY23" fmla="*/ 738829 h 1360906"/>
              <a:gd name="connsiteX24" fmla="*/ 3421424 w 3959726"/>
              <a:gd name="connsiteY24" fmla="*/ 947376 h 1360906"/>
              <a:gd name="connsiteX25" fmla="*/ 2811824 w 3959726"/>
              <a:gd name="connsiteY25" fmla="*/ 1177313 h 1360906"/>
              <a:gd name="connsiteX26" fmla="*/ 2004372 w 3959726"/>
              <a:gd name="connsiteY26" fmla="*/ 1332386 h 1360906"/>
              <a:gd name="connsiteX27" fmla="*/ 1057888 w 3959726"/>
              <a:gd name="connsiteY27" fmla="*/ 1348429 h 1360906"/>
              <a:gd name="connsiteX28" fmla="*/ 277172 w 3959726"/>
              <a:gd name="connsiteY28" fmla="*/ 1257523 h 136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59726" h="1360906">
                <a:moveTo>
                  <a:pt x="277172" y="1257523"/>
                </a:moveTo>
                <a:cubicBezTo>
                  <a:pt x="140814" y="1233460"/>
                  <a:pt x="257565" y="1232569"/>
                  <a:pt x="239740" y="1204050"/>
                </a:cubicBezTo>
                <a:cubicBezTo>
                  <a:pt x="221915" y="1175531"/>
                  <a:pt x="204982" y="1160380"/>
                  <a:pt x="170224" y="1086408"/>
                </a:cubicBezTo>
                <a:cubicBezTo>
                  <a:pt x="135466" y="1012436"/>
                  <a:pt x="57930" y="851123"/>
                  <a:pt x="31193" y="760218"/>
                </a:cubicBezTo>
                <a:cubicBezTo>
                  <a:pt x="4456" y="669313"/>
                  <a:pt x="0" y="599797"/>
                  <a:pt x="9803" y="540976"/>
                </a:cubicBezTo>
                <a:cubicBezTo>
                  <a:pt x="19606" y="482155"/>
                  <a:pt x="41888" y="450962"/>
                  <a:pt x="90014" y="407292"/>
                </a:cubicBezTo>
                <a:cubicBezTo>
                  <a:pt x="138140" y="363622"/>
                  <a:pt x="231719" y="318169"/>
                  <a:pt x="298561" y="278955"/>
                </a:cubicBezTo>
                <a:cubicBezTo>
                  <a:pt x="365403" y="239741"/>
                  <a:pt x="455418" y="195180"/>
                  <a:pt x="491067" y="172008"/>
                </a:cubicBezTo>
                <a:cubicBezTo>
                  <a:pt x="526716" y="148836"/>
                  <a:pt x="502653" y="140814"/>
                  <a:pt x="512456" y="139923"/>
                </a:cubicBezTo>
                <a:cubicBezTo>
                  <a:pt x="522259" y="139032"/>
                  <a:pt x="504435" y="147053"/>
                  <a:pt x="549888" y="166660"/>
                </a:cubicBezTo>
                <a:cubicBezTo>
                  <a:pt x="595341" y="186267"/>
                  <a:pt x="694267" y="223698"/>
                  <a:pt x="785172" y="257565"/>
                </a:cubicBezTo>
                <a:cubicBezTo>
                  <a:pt x="876077" y="291432"/>
                  <a:pt x="995502" y="336885"/>
                  <a:pt x="1095319" y="369860"/>
                </a:cubicBezTo>
                <a:cubicBezTo>
                  <a:pt x="1195136" y="402835"/>
                  <a:pt x="1270891" y="431355"/>
                  <a:pt x="1384077" y="455418"/>
                </a:cubicBezTo>
                <a:cubicBezTo>
                  <a:pt x="1497263" y="479481"/>
                  <a:pt x="1652337" y="516913"/>
                  <a:pt x="1774435" y="514239"/>
                </a:cubicBezTo>
                <a:cubicBezTo>
                  <a:pt x="1896533" y="511565"/>
                  <a:pt x="2004372" y="488393"/>
                  <a:pt x="2116667" y="439376"/>
                </a:cubicBezTo>
                <a:cubicBezTo>
                  <a:pt x="2228962" y="390359"/>
                  <a:pt x="2448203" y="220134"/>
                  <a:pt x="2448203" y="220134"/>
                </a:cubicBezTo>
                <a:cubicBezTo>
                  <a:pt x="2544455" y="156857"/>
                  <a:pt x="2621101" y="96253"/>
                  <a:pt x="2694182" y="59713"/>
                </a:cubicBezTo>
                <a:cubicBezTo>
                  <a:pt x="2767263" y="23173"/>
                  <a:pt x="2801130" y="1782"/>
                  <a:pt x="2886688" y="891"/>
                </a:cubicBezTo>
                <a:cubicBezTo>
                  <a:pt x="2972246" y="0"/>
                  <a:pt x="3113951" y="19607"/>
                  <a:pt x="3207530" y="54365"/>
                </a:cubicBezTo>
                <a:cubicBezTo>
                  <a:pt x="3301109" y="89123"/>
                  <a:pt x="3363495" y="149727"/>
                  <a:pt x="3448161" y="209439"/>
                </a:cubicBezTo>
                <a:cubicBezTo>
                  <a:pt x="3532827" y="269151"/>
                  <a:pt x="3715530" y="412639"/>
                  <a:pt x="3715530" y="412639"/>
                </a:cubicBezTo>
                <a:cubicBezTo>
                  <a:pt x="3794849" y="473242"/>
                  <a:pt x="3888428" y="541867"/>
                  <a:pt x="3924077" y="573060"/>
                </a:cubicBezTo>
                <a:cubicBezTo>
                  <a:pt x="3959726" y="604253"/>
                  <a:pt x="3950814" y="572169"/>
                  <a:pt x="3929424" y="599797"/>
                </a:cubicBezTo>
                <a:cubicBezTo>
                  <a:pt x="3908034" y="627425"/>
                  <a:pt x="3880407" y="680899"/>
                  <a:pt x="3795740" y="738829"/>
                </a:cubicBezTo>
                <a:cubicBezTo>
                  <a:pt x="3711073" y="796759"/>
                  <a:pt x="3585410" y="874295"/>
                  <a:pt x="3421424" y="947376"/>
                </a:cubicBezTo>
                <a:cubicBezTo>
                  <a:pt x="3257438" y="1020457"/>
                  <a:pt x="3047999" y="1113145"/>
                  <a:pt x="2811824" y="1177313"/>
                </a:cubicBezTo>
                <a:cubicBezTo>
                  <a:pt x="2575649" y="1241481"/>
                  <a:pt x="2296695" y="1303867"/>
                  <a:pt x="2004372" y="1332386"/>
                </a:cubicBezTo>
                <a:cubicBezTo>
                  <a:pt x="1712049" y="1360905"/>
                  <a:pt x="1349320" y="1360906"/>
                  <a:pt x="1057888" y="1348429"/>
                </a:cubicBezTo>
                <a:cubicBezTo>
                  <a:pt x="766456" y="1335952"/>
                  <a:pt x="413530" y="1281586"/>
                  <a:pt x="277172" y="1257523"/>
                </a:cubicBezTo>
                <a:close/>
              </a:path>
            </a:pathLst>
          </a:custGeom>
          <a:solidFill>
            <a:srgbClr val="66FF33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A0BACFE-4CDD-284C-9FAF-8ED5CDA3F754}"/>
              </a:ext>
            </a:extLst>
          </p:cNvPr>
          <p:cNvSpPr/>
          <p:nvPr/>
        </p:nvSpPr>
        <p:spPr bwMode="auto">
          <a:xfrm>
            <a:off x="3818444" y="2895256"/>
            <a:ext cx="2155421" cy="401268"/>
          </a:xfrm>
          <a:custGeom>
            <a:avLst/>
            <a:gdLst>
              <a:gd name="connsiteX0" fmla="*/ 0 w 3427663"/>
              <a:gd name="connsiteY0" fmla="*/ 172897 h 638118"/>
              <a:gd name="connsiteX1" fmla="*/ 1358231 w 3427663"/>
              <a:gd name="connsiteY1" fmla="*/ 531171 h 638118"/>
              <a:gd name="connsiteX2" fmla="*/ 2411663 w 3427663"/>
              <a:gd name="connsiteY2" fmla="*/ 17824 h 638118"/>
              <a:gd name="connsiteX3" fmla="*/ 3427663 w 3427663"/>
              <a:gd name="connsiteY3" fmla="*/ 638118 h 63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663" h="638118">
                <a:moveTo>
                  <a:pt x="0" y="172897"/>
                </a:moveTo>
                <a:cubicBezTo>
                  <a:pt x="478143" y="364956"/>
                  <a:pt x="956287" y="557016"/>
                  <a:pt x="1358231" y="531171"/>
                </a:cubicBezTo>
                <a:cubicBezTo>
                  <a:pt x="1760175" y="505326"/>
                  <a:pt x="2066758" y="0"/>
                  <a:pt x="2411663" y="17824"/>
                </a:cubicBezTo>
                <a:cubicBezTo>
                  <a:pt x="2756568" y="35649"/>
                  <a:pt x="3092115" y="336883"/>
                  <a:pt x="3427663" y="63811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FB4D4DFB-EEED-114E-8F24-A9976A0BB7EB}"/>
              </a:ext>
            </a:extLst>
          </p:cNvPr>
          <p:cNvSpPr/>
          <p:nvPr/>
        </p:nvSpPr>
        <p:spPr bwMode="auto">
          <a:xfrm>
            <a:off x="3463870" y="2007511"/>
            <a:ext cx="924833" cy="1696607"/>
          </a:xfrm>
          <a:custGeom>
            <a:avLst/>
            <a:gdLst>
              <a:gd name="connsiteX0" fmla="*/ 306615 w 1416957"/>
              <a:gd name="connsiteY0" fmla="*/ 2688771 h 2688771"/>
              <a:gd name="connsiteX1" fmla="*/ 56243 w 1416957"/>
              <a:gd name="connsiteY1" fmla="*/ 1948543 h 2688771"/>
              <a:gd name="connsiteX2" fmla="*/ 644072 w 1416957"/>
              <a:gd name="connsiteY2" fmla="*/ 1447800 h 2688771"/>
              <a:gd name="connsiteX3" fmla="*/ 339272 w 1416957"/>
              <a:gd name="connsiteY3" fmla="*/ 620485 h 2688771"/>
              <a:gd name="connsiteX4" fmla="*/ 1416957 w 1416957"/>
              <a:gd name="connsiteY4" fmla="*/ 0 h 2688771"/>
              <a:gd name="connsiteX0" fmla="*/ 306615 w 1470718"/>
              <a:gd name="connsiteY0" fmla="*/ 2698033 h 2698033"/>
              <a:gd name="connsiteX1" fmla="*/ 56243 w 1470718"/>
              <a:gd name="connsiteY1" fmla="*/ 1957805 h 2698033"/>
              <a:gd name="connsiteX2" fmla="*/ 644072 w 1470718"/>
              <a:gd name="connsiteY2" fmla="*/ 1457062 h 2698033"/>
              <a:gd name="connsiteX3" fmla="*/ 339272 w 1470718"/>
              <a:gd name="connsiteY3" fmla="*/ 629747 h 2698033"/>
              <a:gd name="connsiteX4" fmla="*/ 1291104 w 1470718"/>
              <a:gd name="connsiteY4" fmla="*/ 103414 h 2698033"/>
              <a:gd name="connsiteX5" fmla="*/ 1416957 w 1470718"/>
              <a:gd name="connsiteY5" fmla="*/ 9262 h 269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0718" h="2698033">
                <a:moveTo>
                  <a:pt x="306615" y="2698033"/>
                </a:moveTo>
                <a:cubicBezTo>
                  <a:pt x="153307" y="2431333"/>
                  <a:pt x="0" y="2164633"/>
                  <a:pt x="56243" y="1957805"/>
                </a:cubicBezTo>
                <a:cubicBezTo>
                  <a:pt x="112486" y="1750977"/>
                  <a:pt x="596901" y="1678405"/>
                  <a:pt x="644072" y="1457062"/>
                </a:cubicBezTo>
                <a:cubicBezTo>
                  <a:pt x="691243" y="1235719"/>
                  <a:pt x="231433" y="855355"/>
                  <a:pt x="339272" y="629747"/>
                </a:cubicBezTo>
                <a:cubicBezTo>
                  <a:pt x="447111" y="404139"/>
                  <a:pt x="1111490" y="206828"/>
                  <a:pt x="1291104" y="103414"/>
                </a:cubicBezTo>
                <a:cubicBezTo>
                  <a:pt x="1470718" y="0"/>
                  <a:pt x="1336269" y="41887"/>
                  <a:pt x="1416957" y="926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B1CECB-B120-2144-970B-BB09C1762B8B}"/>
              </a:ext>
            </a:extLst>
          </p:cNvPr>
          <p:cNvSpPr/>
          <p:nvPr/>
        </p:nvSpPr>
        <p:spPr bwMode="auto">
          <a:xfrm>
            <a:off x="2545341" y="2006250"/>
            <a:ext cx="3634841" cy="1766081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None/>
              <a:tabLst>
                <a:tab pos="6061075" algn="l"/>
                <a:tab pos="6400800" algn="l"/>
                <a:tab pos="7202488" algn="l"/>
              </a:tabLst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C7B46B-D892-3D43-82DC-702D67C76EDE}"/>
              </a:ext>
            </a:extLst>
          </p:cNvPr>
          <p:cNvSpPr txBox="1"/>
          <p:nvPr/>
        </p:nvSpPr>
        <p:spPr>
          <a:xfrm>
            <a:off x="1374904" y="1888610"/>
            <a:ext cx="1530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Retransmissions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3A4AC0-6BC1-514C-A497-FF3EDCB4C2B6}"/>
              </a:ext>
            </a:extLst>
          </p:cNvPr>
          <p:cNvSpPr txBox="1"/>
          <p:nvPr/>
        </p:nvSpPr>
        <p:spPr>
          <a:xfrm>
            <a:off x="1638049" y="3278835"/>
            <a:ext cx="1275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Normal trans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B163D4-A97D-3F4F-928A-076E5EAFEBBD}"/>
              </a:ext>
            </a:extLst>
          </p:cNvPr>
          <p:cNvSpPr txBox="1"/>
          <p:nvPr/>
        </p:nvSpPr>
        <p:spPr>
          <a:xfrm>
            <a:off x="2964193" y="1460829"/>
            <a:ext cx="105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traffic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B0A066-8DF5-F845-A23C-D11B8375AC69}"/>
              </a:ext>
            </a:extLst>
          </p:cNvPr>
          <p:cNvSpPr txBox="1"/>
          <p:nvPr/>
        </p:nvSpPr>
        <p:spPr>
          <a:xfrm>
            <a:off x="6119812" y="1881972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Behavior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884C6D-FAD6-A346-949E-364F45087224}"/>
              </a:ext>
            </a:extLst>
          </p:cNvPr>
          <p:cNvSpPr txBox="1"/>
          <p:nvPr/>
        </p:nvSpPr>
        <p:spPr>
          <a:xfrm>
            <a:off x="5934178" y="3356555"/>
            <a:ext cx="1072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Behavior 4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5724D6-5323-AC4D-A21A-23687EFA390E}"/>
              </a:ext>
            </a:extLst>
          </p:cNvPr>
          <p:cNvCxnSpPr/>
          <p:nvPr/>
        </p:nvCxnSpPr>
        <p:spPr bwMode="auto">
          <a:xfrm rot="10800000" flipV="1">
            <a:off x="6015900" y="2262948"/>
            <a:ext cx="371354" cy="245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BB0D36-2FC6-AE44-9ACB-1A30152FDC6B}"/>
              </a:ext>
            </a:extLst>
          </p:cNvPr>
          <p:cNvCxnSpPr/>
          <p:nvPr/>
        </p:nvCxnSpPr>
        <p:spPr bwMode="auto">
          <a:xfrm rot="10800000">
            <a:off x="5735242" y="3505369"/>
            <a:ext cx="253274" cy="1711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89CD5D-76F4-074A-A354-300D6897811D}"/>
              </a:ext>
            </a:extLst>
          </p:cNvPr>
          <p:cNvCxnSpPr/>
          <p:nvPr/>
        </p:nvCxnSpPr>
        <p:spPr bwMode="auto">
          <a:xfrm flipV="1">
            <a:off x="2339984" y="3211019"/>
            <a:ext cx="314883" cy="1300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7914EF-3312-7344-9716-B4EDD0ADF9DD}"/>
              </a:ext>
            </a:extLst>
          </p:cNvPr>
          <p:cNvCxnSpPr/>
          <p:nvPr/>
        </p:nvCxnSpPr>
        <p:spPr bwMode="auto">
          <a:xfrm>
            <a:off x="2498933" y="2221111"/>
            <a:ext cx="428878" cy="1213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AAE249-3248-8546-B644-DFBB43CEA92F}"/>
              </a:ext>
            </a:extLst>
          </p:cNvPr>
          <p:cNvCxnSpPr>
            <a:stCxn id="47" idx="0"/>
          </p:cNvCxnSpPr>
          <p:nvPr/>
        </p:nvCxnSpPr>
        <p:spPr bwMode="auto">
          <a:xfrm rot="16200000" flipV="1">
            <a:off x="4196765" y="1840252"/>
            <a:ext cx="328573" cy="34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46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/>
      <p:bldP spid="50" grpId="0"/>
      <p:bldP spid="51" grpId="0"/>
      <p:bldP spid="53" grpId="0"/>
      <p:bldP spid="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Handling approximate data structures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1107321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1107321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1107321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90600" y="4658699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State-of-the-art technique: Symbolic arrays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 symbolic access may fall on any array locations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Create execution paths to capture uncertainty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Doesn’t scale with array size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Typical sketches: O(10k) elements </a:t>
            </a:r>
          </a:p>
        </p:txBody>
      </p:sp>
      <p:graphicFrame>
        <p:nvGraphicFramePr>
          <p:cNvPr id="55" name="Table 12">
            <a:extLst>
              <a:ext uri="{FF2B5EF4-FFF2-40B4-BE49-F238E27FC236}">
                <a16:creationId xmlns:a16="http://schemas.microsoft.com/office/drawing/2014/main" id="{0B55CE0A-FAEB-B643-8A31-71321BE276BD}"/>
              </a:ext>
            </a:extLst>
          </p:cNvPr>
          <p:cNvGraphicFramePr>
            <a:graphicFrameLocks noGrp="1"/>
          </p:cNvGraphicFramePr>
          <p:nvPr/>
        </p:nvGraphicFramePr>
        <p:xfrm>
          <a:off x="2324100" y="1622505"/>
          <a:ext cx="242682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89">
                  <a:extLst>
                    <a:ext uri="{9D8B030D-6E8A-4147-A177-3AD203B41FA5}">
                      <a16:colId xmlns:a16="http://schemas.microsoft.com/office/drawing/2014/main" val="4291330086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2778367588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216586700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3273577831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632948573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553830484"/>
                    </a:ext>
                  </a:extLst>
                </a:gridCol>
                <a:gridCol w="346689">
                  <a:extLst>
                    <a:ext uri="{9D8B030D-6E8A-4147-A177-3AD203B41FA5}">
                      <a16:colId xmlns:a16="http://schemas.microsoft.com/office/drawing/2014/main" val="89276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44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43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3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948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9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7740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E663F87-8E7C-C34F-B09C-C3FDF29DDD1B}"/>
              </a:ext>
            </a:extLst>
          </p:cNvPr>
          <p:cNvSpPr txBox="1"/>
          <p:nvPr/>
        </p:nvSpPr>
        <p:spPr>
          <a:xfrm>
            <a:off x="2057400" y="3864114"/>
            <a:ext cx="285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Modeling a hash table as a symbolic array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7AA0E586-A8B8-E849-A6AE-C75CF82D2BAF}"/>
              </a:ext>
            </a:extLst>
          </p:cNvPr>
          <p:cNvCxnSpPr>
            <a:cxnSpLocks/>
          </p:cNvCxnSpPr>
          <p:nvPr/>
        </p:nvCxnSpPr>
        <p:spPr>
          <a:xfrm>
            <a:off x="1715146" y="2697389"/>
            <a:ext cx="983366" cy="94224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049D7CA6-377C-E247-850A-90062886C069}"/>
              </a:ext>
            </a:extLst>
          </p:cNvPr>
          <p:cNvCxnSpPr>
            <a:cxnSpLocks/>
          </p:cNvCxnSpPr>
          <p:nvPr/>
        </p:nvCxnSpPr>
        <p:spPr>
          <a:xfrm flipV="1">
            <a:off x="1739014" y="1813095"/>
            <a:ext cx="1321069" cy="88429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EF84F40-856D-4744-BF10-8CAA3F0C0403}"/>
              </a:ext>
            </a:extLst>
          </p:cNvPr>
          <p:cNvSpPr txBox="1"/>
          <p:nvPr/>
        </p:nvSpPr>
        <p:spPr>
          <a:xfrm>
            <a:off x="2995039" y="1607744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8BAD3A-72FA-A846-AF08-68A4D3202040}"/>
              </a:ext>
            </a:extLst>
          </p:cNvPr>
          <p:cNvSpPr txBox="1"/>
          <p:nvPr/>
        </p:nvSpPr>
        <p:spPr>
          <a:xfrm>
            <a:off x="2712593" y="3439580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5B9232-E65E-324D-A2BD-156A6800BAB5}"/>
              </a:ext>
            </a:extLst>
          </p:cNvPr>
          <p:cNvSpPr txBox="1"/>
          <p:nvPr/>
        </p:nvSpPr>
        <p:spPr>
          <a:xfrm>
            <a:off x="4050898" y="2339474"/>
            <a:ext cx="525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170FC895-ABD4-E845-B840-EE5E47D2366E}"/>
              </a:ext>
            </a:extLst>
          </p:cNvPr>
          <p:cNvCxnSpPr>
            <a:cxnSpLocks/>
          </p:cNvCxnSpPr>
          <p:nvPr/>
        </p:nvCxnSpPr>
        <p:spPr>
          <a:xfrm flipV="1">
            <a:off x="1761021" y="2451346"/>
            <a:ext cx="2457619" cy="2460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45BD542-1106-CA4D-98C1-4ACF183596C2}"/>
              </a:ext>
            </a:extLst>
          </p:cNvPr>
          <p:cNvSpPr txBox="1"/>
          <p:nvPr/>
        </p:nvSpPr>
        <p:spPr>
          <a:xfrm>
            <a:off x="5486400" y="1951672"/>
            <a:ext cx="191858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A[x].insert(v1);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A[x].insert(v2);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A[x].insert(v3);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3178D-FE58-2640-A2D6-E59144064E5A}"/>
              </a:ext>
            </a:extLst>
          </p:cNvPr>
          <p:cNvSpPr txBox="1"/>
          <p:nvPr/>
        </p:nvSpPr>
        <p:spPr>
          <a:xfrm>
            <a:off x="325632" y="2533821"/>
            <a:ext cx="158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CRC(</a:t>
            </a:r>
            <a:r>
              <a:rPr lang="en-US" dirty="0" err="1"/>
              <a:t>flowkey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6945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95250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Solution: </a:t>
            </a:r>
            <a:r>
              <a:rPr lang="en-US" sz="3200" dirty="0" err="1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Greybox</a:t>
            </a: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analysis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1989" y="685800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1989" y="685800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1989" y="685800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779041" y="5105400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Approach: Use statistical properties of the approximate data structures to model abstract behaviors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Keep “probabilistic” state distribution instead of actual state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Scales independently of the array size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AB4CE1-2E03-914E-AD07-E67BF82F5953}"/>
              </a:ext>
            </a:extLst>
          </p:cNvPr>
          <p:cNvCxnSpPr>
            <a:cxnSpLocks/>
          </p:cNvCxnSpPr>
          <p:nvPr/>
        </p:nvCxnSpPr>
        <p:spPr>
          <a:xfrm>
            <a:off x="4572000" y="2133600"/>
            <a:ext cx="0" cy="1755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46A0BA-47E7-F245-BB4D-3D190AEADA3B}"/>
              </a:ext>
            </a:extLst>
          </p:cNvPr>
          <p:cNvSpPr txBox="1"/>
          <p:nvPr/>
        </p:nvSpPr>
        <p:spPr>
          <a:xfrm>
            <a:off x="3768142" y="2261104"/>
            <a:ext cx="239781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b="1" dirty="0"/>
              <a:t>Col</a:t>
            </a:r>
            <a:r>
              <a:rPr lang="en-US" sz="2000" dirty="0"/>
              <a:t>) = ColRate(</a:t>
            </a:r>
            <a:r>
              <a:rPr lang="en-US" sz="2000" dirty="0" err="1"/>
              <a:t>k,N</a:t>
            </a:r>
            <a:r>
              <a:rPr lang="en-US" sz="20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348B0-FACC-C44E-8CB8-17B289501CBA}"/>
              </a:ext>
            </a:extLst>
          </p:cNvPr>
          <p:cNvSpPr txBox="1"/>
          <p:nvPr/>
        </p:nvSpPr>
        <p:spPr>
          <a:xfrm>
            <a:off x="967455" y="2208206"/>
            <a:ext cx="2533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b="1" dirty="0"/>
              <a:t>Hit</a:t>
            </a:r>
            <a:r>
              <a:rPr lang="en-US" sz="2000" dirty="0"/>
              <a:t>) = </a:t>
            </a:r>
            <a:r>
              <a:rPr lang="en-US" sz="2000" dirty="0" err="1"/>
              <a:t>HitRate</a:t>
            </a:r>
            <a:r>
              <a:rPr lang="en-US" sz="2000" dirty="0"/>
              <a:t>(</a:t>
            </a:r>
            <a:r>
              <a:rPr lang="en-US" sz="2000" dirty="0" err="1"/>
              <a:t>k,N</a:t>
            </a:r>
            <a:r>
              <a:rPr lang="en-US" sz="2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1219C-7766-DF47-AD53-75F09B43334A}"/>
              </a:ext>
            </a:extLst>
          </p:cNvPr>
          <p:cNvSpPr txBox="1"/>
          <p:nvPr/>
        </p:nvSpPr>
        <p:spPr>
          <a:xfrm>
            <a:off x="3285867" y="1435016"/>
            <a:ext cx="2688211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Times New Roman" panose="02020603050405020304" pitchFamily="18" charset="0"/>
              </a:rPr>
              <a:t>[ (v1, p1), (v2, p2)]</a:t>
            </a:r>
          </a:p>
          <a:p>
            <a:pPr algn="ctr"/>
            <a:r>
              <a:rPr lang="en-US" sz="2000" dirty="0">
                <a:cs typeface="Times New Roman" panose="02020603050405020304" pitchFamily="18" charset="0"/>
              </a:rPr>
              <a:t>Size = k, max = 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DFA101-7E5A-BE43-A728-68EF75C41CCB}"/>
              </a:ext>
            </a:extLst>
          </p:cNvPr>
          <p:cNvCxnSpPr>
            <a:cxnSpLocks/>
          </p:cNvCxnSpPr>
          <p:nvPr/>
        </p:nvCxnSpPr>
        <p:spPr>
          <a:xfrm flipH="1">
            <a:off x="2950749" y="2230905"/>
            <a:ext cx="752125" cy="6560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ABB59B-8C3E-B74A-97BE-11A4C893CF01}"/>
              </a:ext>
            </a:extLst>
          </p:cNvPr>
          <p:cNvSpPr txBox="1"/>
          <p:nvPr/>
        </p:nvSpPr>
        <p:spPr>
          <a:xfrm>
            <a:off x="5183486" y="3071530"/>
            <a:ext cx="3262511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Times New Roman" panose="02020603050405020304" pitchFamily="18" charset="0"/>
              </a:rPr>
              <a:t>[ (v1,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p1</a:t>
            </a:r>
            <a:r>
              <a:rPr lang="en-US" sz="2000" dirty="0">
                <a:cs typeface="Times New Roman" panose="02020603050405020304" pitchFamily="18" charset="0"/>
              </a:rPr>
              <a:t>), (v2,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p2</a:t>
            </a:r>
            <a:r>
              <a:rPr lang="en-US" sz="2000" dirty="0">
                <a:cs typeface="Times New Roman" panose="02020603050405020304" pitchFamily="18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v3, p3</a:t>
            </a:r>
            <a:r>
              <a:rPr lang="en-US" sz="2000" dirty="0">
                <a:cs typeface="Times New Roman" panose="02020603050405020304" pitchFamily="18" charset="0"/>
              </a:rPr>
              <a:t>)]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Size </a:t>
            </a:r>
            <a:r>
              <a:rPr lang="en-US" sz="2000" dirty="0">
                <a:cs typeface="Times New Roman" panose="02020603050405020304" pitchFamily="18" charset="0"/>
              </a:rPr>
              <a:t>= k + 1, max = 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AD765-2754-3047-9C81-0E5D46138731}"/>
              </a:ext>
            </a:extLst>
          </p:cNvPr>
          <p:cNvSpPr txBox="1"/>
          <p:nvPr/>
        </p:nvSpPr>
        <p:spPr>
          <a:xfrm>
            <a:off x="2056918" y="4114800"/>
            <a:ext cx="3429482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Times New Roman" panose="02020603050405020304" pitchFamily="18" charset="0"/>
              </a:rPr>
              <a:t>[ (v1,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a1</a:t>
            </a:r>
            <a:r>
              <a:rPr lang="en-US" sz="2000" dirty="0">
                <a:cs typeface="Times New Roman" panose="02020603050405020304" pitchFamily="18" charset="0"/>
              </a:rPr>
              <a:t>), (v2,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a2</a:t>
            </a:r>
            <a:r>
              <a:rPr lang="en-US" sz="2000" dirty="0">
                <a:cs typeface="Times New Roman" panose="02020603050405020304" pitchFamily="18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v3</a:t>
            </a:r>
            <a:r>
              <a:rPr lang="en-US" sz="2000" dirty="0"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a3</a:t>
            </a:r>
            <a:r>
              <a:rPr lang="en-US" sz="2000" dirty="0">
                <a:cs typeface="Times New Roman" panose="02020603050405020304" pitchFamily="18" charset="0"/>
              </a:rPr>
              <a:t>)]</a:t>
            </a:r>
          </a:p>
          <a:p>
            <a:pPr algn="ctr"/>
            <a:r>
              <a:rPr lang="en-US" sz="2000" dirty="0">
                <a:cs typeface="Times New Roman" panose="02020603050405020304" pitchFamily="18" charset="0"/>
              </a:rPr>
              <a:t>Size = k, max = 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CC49C-0292-014F-B098-DA2E4B8AE6EC}"/>
              </a:ext>
            </a:extLst>
          </p:cNvPr>
          <p:cNvSpPr txBox="1"/>
          <p:nvPr/>
        </p:nvSpPr>
        <p:spPr>
          <a:xfrm>
            <a:off x="970768" y="3001826"/>
            <a:ext cx="3048954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Times New Roman" panose="02020603050405020304" pitchFamily="18" charset="0"/>
              </a:rPr>
              <a:t>[ (v1,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q1</a:t>
            </a:r>
            <a:r>
              <a:rPr lang="en-US" sz="2000" dirty="0">
                <a:cs typeface="Times New Roman" panose="02020603050405020304" pitchFamily="18" charset="0"/>
              </a:rPr>
              <a:t>), (v2,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q2</a:t>
            </a:r>
            <a:r>
              <a:rPr lang="en-US" sz="2000" dirty="0">
                <a:cs typeface="Times New Roman" panose="02020603050405020304" pitchFamily="18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v3</a:t>
            </a:r>
            <a:r>
              <a:rPr lang="en-US" sz="2000" dirty="0"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q3</a:t>
            </a:r>
            <a:r>
              <a:rPr lang="en-US" sz="2000" dirty="0">
                <a:cs typeface="Times New Roman" panose="02020603050405020304" pitchFamily="18" charset="0"/>
              </a:rPr>
              <a:t>)]</a:t>
            </a:r>
          </a:p>
          <a:p>
            <a:pPr algn="ctr"/>
            <a:r>
              <a:rPr lang="en-US" sz="2000" dirty="0">
                <a:cs typeface="Times New Roman" panose="02020603050405020304" pitchFamily="18" charset="0"/>
              </a:rPr>
              <a:t>Size = k, max =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6F06A-A703-7449-A522-043079944A3C}"/>
              </a:ext>
            </a:extLst>
          </p:cNvPr>
          <p:cNvSpPr txBox="1"/>
          <p:nvPr/>
        </p:nvSpPr>
        <p:spPr>
          <a:xfrm>
            <a:off x="2752939" y="971490"/>
            <a:ext cx="4745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Modeling a ‘insert(v3)’ operation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40589-00E5-114C-BD77-2FC754B2C0AF}"/>
              </a:ext>
            </a:extLst>
          </p:cNvPr>
          <p:cNvSpPr txBox="1"/>
          <p:nvPr/>
        </p:nvSpPr>
        <p:spPr>
          <a:xfrm>
            <a:off x="6080291" y="3871706"/>
            <a:ext cx="225435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p1 = (p1 * k) / (k + 1)</a:t>
            </a:r>
          </a:p>
          <a:p>
            <a:r>
              <a:rPr lang="en-US" dirty="0"/>
              <a:t>p2 = (p2 * k) / (k + 1)</a:t>
            </a:r>
          </a:p>
          <a:p>
            <a:r>
              <a:rPr lang="en-US" dirty="0"/>
              <a:t>p3 = 1 / (k + 1)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F774E-12FA-D14A-96F9-3FDDDDE18C0A}"/>
              </a:ext>
            </a:extLst>
          </p:cNvPr>
          <p:cNvSpPr txBox="1"/>
          <p:nvPr/>
        </p:nvSpPr>
        <p:spPr>
          <a:xfrm>
            <a:off x="5950799" y="2188227"/>
            <a:ext cx="2688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b="1" dirty="0"/>
              <a:t>Empty</a:t>
            </a:r>
            <a:r>
              <a:rPr lang="en-US" sz="2000" dirty="0"/>
              <a:t>) = (N-k) / 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486444-FE67-9B41-8D94-534F5E36699C}"/>
              </a:ext>
            </a:extLst>
          </p:cNvPr>
          <p:cNvCxnSpPr/>
          <p:nvPr/>
        </p:nvCxnSpPr>
        <p:spPr>
          <a:xfrm>
            <a:off x="5641617" y="3881848"/>
            <a:ext cx="378865" cy="4496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A17129-F2DC-7A40-A6EB-03D2E4F23DB3}"/>
              </a:ext>
            </a:extLst>
          </p:cNvPr>
          <p:cNvCxnSpPr>
            <a:cxnSpLocks/>
          </p:cNvCxnSpPr>
          <p:nvPr/>
        </p:nvCxnSpPr>
        <p:spPr>
          <a:xfrm>
            <a:off x="5412085" y="2174840"/>
            <a:ext cx="676333" cy="686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4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Handling stateful loops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762000" y="4876800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P4 programs are executed in an “implicit” loop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Every packet triggers the loop execution once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One execution impacts the next via stateful variables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Naïve solution needs a long sequence of symbolic packets </a:t>
            </a:r>
          </a:p>
          <a:p>
            <a:pPr marL="1171575" lvl="2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K branches, t packets: O(</a:t>
            </a:r>
            <a:r>
              <a:rPr lang="en-US" sz="2000" dirty="0" err="1">
                <a:solidFill>
                  <a:prstClr val="black"/>
                </a:solidFill>
                <a:latin typeface="Tahoma"/>
                <a:cs typeface="Tahoma"/>
              </a:rPr>
              <a:t>K^t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) execution paths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A7E8B2-B2C7-E840-A012-78400469C6B4}"/>
              </a:ext>
            </a:extLst>
          </p:cNvPr>
          <p:cNvSpPr txBox="1"/>
          <p:nvPr/>
        </p:nvSpPr>
        <p:spPr>
          <a:xfrm>
            <a:off x="533400" y="1488038"/>
            <a:ext cx="253608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packet_handler</a:t>
            </a:r>
            <a:r>
              <a:rPr lang="en-US" dirty="0"/>
              <a:t> (pkt) {</a:t>
            </a:r>
          </a:p>
          <a:p>
            <a:endParaRPr lang="en-US" dirty="0"/>
          </a:p>
          <a:p>
            <a:r>
              <a:rPr lang="en-US" dirty="0"/>
              <a:t>   //identify TCP pkts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tcp_pkt_cnt</a:t>
            </a:r>
            <a:r>
              <a:rPr lang="en-US" dirty="0">
                <a:solidFill>
                  <a:srgbClr val="FF0000"/>
                </a:solidFill>
              </a:rPr>
              <a:t> ++;</a:t>
            </a:r>
          </a:p>
          <a:p>
            <a:endParaRPr lang="en-US" dirty="0"/>
          </a:p>
          <a:p>
            <a:r>
              <a:rPr lang="en-US" dirty="0"/>
              <a:t>   if (</a:t>
            </a:r>
            <a:r>
              <a:rPr lang="en-US" dirty="0" err="1">
                <a:solidFill>
                  <a:srgbClr val="FF0000"/>
                </a:solidFill>
              </a:rPr>
              <a:t>tcp_pkt_cnt</a:t>
            </a:r>
            <a:r>
              <a:rPr lang="en-US" dirty="0">
                <a:solidFill>
                  <a:srgbClr val="FF0000"/>
                </a:solidFill>
              </a:rPr>
              <a:t> == 1M</a:t>
            </a:r>
            <a:r>
              <a:rPr lang="en-US" dirty="0"/>
              <a:t>) {</a:t>
            </a:r>
          </a:p>
          <a:p>
            <a:r>
              <a:rPr lang="en-US" dirty="0"/>
              <a:t>       //sample packet</a:t>
            </a:r>
          </a:p>
          <a:p>
            <a:r>
              <a:rPr lang="en-US" dirty="0"/>
              <a:t>   }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1511DC-93B6-2C48-A1D2-EF1BC719E1B4}"/>
              </a:ext>
            </a:extLst>
          </p:cNvPr>
          <p:cNvSpPr txBox="1"/>
          <p:nvPr/>
        </p:nvSpPr>
        <p:spPr>
          <a:xfrm>
            <a:off x="1136533" y="3869261"/>
            <a:ext cx="241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Stateful loops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7CD283D-C4B0-6D42-AE68-FE7CDE3D435D}"/>
              </a:ext>
            </a:extLst>
          </p:cNvPr>
          <p:cNvSpPr/>
          <p:nvPr/>
        </p:nvSpPr>
        <p:spPr>
          <a:xfrm>
            <a:off x="3117625" y="1622934"/>
            <a:ext cx="152400" cy="21108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3702-BAA7-5042-9B84-5991D1AFBC60}"/>
              </a:ext>
            </a:extLst>
          </p:cNvPr>
          <p:cNvSpPr txBox="1"/>
          <p:nvPr/>
        </p:nvSpPr>
        <p:spPr>
          <a:xfrm>
            <a:off x="3270025" y="216331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Loop </a:t>
            </a:r>
          </a:p>
          <a:p>
            <a:r>
              <a:rPr lang="en-US" dirty="0">
                <a:solidFill>
                  <a:schemeClr val="accent1"/>
                </a:solidFill>
              </a:rPr>
              <a:t>body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363F2-121D-0B4E-8B12-D3B023020D4E}"/>
              </a:ext>
            </a:extLst>
          </p:cNvPr>
          <p:cNvSpPr txBox="1"/>
          <p:nvPr/>
        </p:nvSpPr>
        <p:spPr>
          <a:xfrm>
            <a:off x="5588336" y="3867090"/>
            <a:ext cx="241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Path constraints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3A61F0-77A8-9947-A768-C22C45CBD806}"/>
              </a:ext>
            </a:extLst>
          </p:cNvPr>
          <p:cNvSpPr/>
          <p:nvPr/>
        </p:nvSpPr>
        <p:spPr>
          <a:xfrm>
            <a:off x="6550379" y="1331908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C830CA-4889-E849-9CB0-C2D637F0271B}"/>
              </a:ext>
            </a:extLst>
          </p:cNvPr>
          <p:cNvSpPr/>
          <p:nvPr/>
        </p:nvSpPr>
        <p:spPr>
          <a:xfrm>
            <a:off x="5647034" y="2061757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C2F83E-5178-E94A-9FCE-27428FA02994}"/>
              </a:ext>
            </a:extLst>
          </p:cNvPr>
          <p:cNvCxnSpPr>
            <a:cxnSpLocks/>
            <a:stCxn id="2" idx="3"/>
            <a:endCxn id="34" idx="0"/>
          </p:cNvCxnSpPr>
          <p:nvPr/>
        </p:nvCxnSpPr>
        <p:spPr>
          <a:xfrm flipH="1">
            <a:off x="5761334" y="1516691"/>
            <a:ext cx="822523" cy="545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804A92-813D-1745-B078-717D482486F2}"/>
              </a:ext>
            </a:extLst>
          </p:cNvPr>
          <p:cNvCxnSpPr>
            <a:cxnSpLocks/>
            <a:stCxn id="2" idx="5"/>
            <a:endCxn id="62" idx="1"/>
          </p:cNvCxnSpPr>
          <p:nvPr/>
        </p:nvCxnSpPr>
        <p:spPr>
          <a:xfrm>
            <a:off x="6745501" y="1516691"/>
            <a:ext cx="641307" cy="52167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360DA25-1346-A74E-91C8-66E8E232ED74}"/>
              </a:ext>
            </a:extLst>
          </p:cNvPr>
          <p:cNvSpPr txBox="1"/>
          <p:nvPr/>
        </p:nvSpPr>
        <p:spPr>
          <a:xfrm rot="5400000">
            <a:off x="4429157" y="4086724"/>
            <a:ext cx="83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61C2BFF-172F-8F40-95C1-8EACBD8D34D8}"/>
              </a:ext>
            </a:extLst>
          </p:cNvPr>
          <p:cNvSpPr/>
          <p:nvPr/>
        </p:nvSpPr>
        <p:spPr>
          <a:xfrm>
            <a:off x="7353330" y="2006657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CA73FE-108D-144F-904A-635DE4B1D4D0}"/>
              </a:ext>
            </a:extLst>
          </p:cNvPr>
          <p:cNvSpPr txBox="1"/>
          <p:nvPr/>
        </p:nvSpPr>
        <p:spPr>
          <a:xfrm>
            <a:off x="4648200" y="1516021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p1.proto=6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B88086-D5B8-0A4E-94A7-7A332753EE01}"/>
              </a:ext>
            </a:extLst>
          </p:cNvPr>
          <p:cNvSpPr txBox="1"/>
          <p:nvPr/>
        </p:nvSpPr>
        <p:spPr>
          <a:xfrm>
            <a:off x="7020014" y="1391365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p1.proto!=6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11F6A00-AD3C-8D45-92EF-06CA45BB1948}"/>
              </a:ext>
            </a:extLst>
          </p:cNvPr>
          <p:cNvSpPr/>
          <p:nvPr/>
        </p:nvSpPr>
        <p:spPr>
          <a:xfrm>
            <a:off x="5012077" y="2739132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76CFBBD-6281-444B-B629-FB8683D9F9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5126377" y="2234419"/>
            <a:ext cx="520544" cy="5047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8C8042-1D13-194C-89CC-8D16916567E4}"/>
              </a:ext>
            </a:extLst>
          </p:cNvPr>
          <p:cNvCxnSpPr>
            <a:cxnSpLocks/>
            <a:stCxn id="34" idx="5"/>
            <a:endCxn id="68" idx="1"/>
          </p:cNvCxnSpPr>
          <p:nvPr/>
        </p:nvCxnSpPr>
        <p:spPr>
          <a:xfrm>
            <a:off x="5842156" y="2246540"/>
            <a:ext cx="287322" cy="5359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2C501FF-10A8-C24C-970E-D597BB602E42}"/>
              </a:ext>
            </a:extLst>
          </p:cNvPr>
          <p:cNvSpPr/>
          <p:nvPr/>
        </p:nvSpPr>
        <p:spPr>
          <a:xfrm>
            <a:off x="6096000" y="2750767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06F67BF-8624-284B-AB97-E8E211DDD97A}"/>
              </a:ext>
            </a:extLst>
          </p:cNvPr>
          <p:cNvSpPr/>
          <p:nvPr/>
        </p:nvSpPr>
        <p:spPr>
          <a:xfrm>
            <a:off x="6791414" y="2778191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DCEB0B9-FEA2-E249-A632-EB09D2B74D3D}"/>
              </a:ext>
            </a:extLst>
          </p:cNvPr>
          <p:cNvCxnSpPr>
            <a:cxnSpLocks/>
            <a:stCxn id="62" idx="3"/>
            <a:endCxn id="69" idx="0"/>
          </p:cNvCxnSpPr>
          <p:nvPr/>
        </p:nvCxnSpPr>
        <p:spPr>
          <a:xfrm flipH="1">
            <a:off x="6905714" y="2191440"/>
            <a:ext cx="481094" cy="5867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F88EE66-705E-3348-B5F9-DDCC0E6B3DB1}"/>
              </a:ext>
            </a:extLst>
          </p:cNvPr>
          <p:cNvCxnSpPr>
            <a:cxnSpLocks/>
            <a:stCxn id="62" idx="5"/>
            <a:endCxn id="72" idx="0"/>
          </p:cNvCxnSpPr>
          <p:nvPr/>
        </p:nvCxnSpPr>
        <p:spPr>
          <a:xfrm>
            <a:off x="7548452" y="2191440"/>
            <a:ext cx="475478" cy="5593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745CC67-3230-B84A-A516-9DC0C6649E0A}"/>
              </a:ext>
            </a:extLst>
          </p:cNvPr>
          <p:cNvSpPr/>
          <p:nvPr/>
        </p:nvSpPr>
        <p:spPr>
          <a:xfrm>
            <a:off x="7909630" y="2750767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868345-A313-8944-8D7E-AD76C40B25A7}"/>
              </a:ext>
            </a:extLst>
          </p:cNvPr>
          <p:cNvSpPr txBox="1"/>
          <p:nvPr/>
        </p:nvSpPr>
        <p:spPr>
          <a:xfrm>
            <a:off x="4210114" y="2138629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p2.proto=6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251C7C-3ECE-574F-B9AC-A1D8AA8B3647}"/>
              </a:ext>
            </a:extLst>
          </p:cNvPr>
          <p:cNvSpPr txBox="1"/>
          <p:nvPr/>
        </p:nvSpPr>
        <p:spPr>
          <a:xfrm>
            <a:off x="5961284" y="2163313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!=6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8BCDDA-A024-E34E-A313-CBCBC5D1DF31}"/>
              </a:ext>
            </a:extLst>
          </p:cNvPr>
          <p:cNvSpPr txBox="1"/>
          <p:nvPr/>
        </p:nvSpPr>
        <p:spPr>
          <a:xfrm>
            <a:off x="7693534" y="2146083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!=6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C30CE6-319D-D84E-B699-882C037E86BD}"/>
              </a:ext>
            </a:extLst>
          </p:cNvPr>
          <p:cNvSpPr txBox="1"/>
          <p:nvPr/>
        </p:nvSpPr>
        <p:spPr>
          <a:xfrm>
            <a:off x="6791250" y="2161594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=6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EA2882E-60B5-E14D-ABCC-E13C0098FCD9}"/>
              </a:ext>
            </a:extLst>
          </p:cNvPr>
          <p:cNvSpPr/>
          <p:nvPr/>
        </p:nvSpPr>
        <p:spPr>
          <a:xfrm>
            <a:off x="4658829" y="3517313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184AF1-0C9A-F64D-BB4D-20F5D31DAD50}"/>
              </a:ext>
            </a:extLst>
          </p:cNvPr>
          <p:cNvCxnSpPr>
            <a:cxnSpLocks/>
            <a:stCxn id="65" idx="2"/>
            <a:endCxn id="84" idx="0"/>
          </p:cNvCxnSpPr>
          <p:nvPr/>
        </p:nvCxnSpPr>
        <p:spPr>
          <a:xfrm flipH="1">
            <a:off x="4773129" y="2847376"/>
            <a:ext cx="238948" cy="6699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B3CFDD-1996-024E-A705-6547234795AA}"/>
              </a:ext>
            </a:extLst>
          </p:cNvPr>
          <p:cNvCxnSpPr>
            <a:cxnSpLocks/>
            <a:stCxn id="65" idx="6"/>
            <a:endCxn id="87" idx="0"/>
          </p:cNvCxnSpPr>
          <p:nvPr/>
        </p:nvCxnSpPr>
        <p:spPr>
          <a:xfrm>
            <a:off x="5240677" y="2847376"/>
            <a:ext cx="221681" cy="6913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92BE928-AA89-7748-ADFA-4426B6B18603}"/>
              </a:ext>
            </a:extLst>
          </p:cNvPr>
          <p:cNvSpPr/>
          <p:nvPr/>
        </p:nvSpPr>
        <p:spPr>
          <a:xfrm>
            <a:off x="5348058" y="3538719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44DAFAD-6883-7448-95C6-2BB7E281B497}"/>
              </a:ext>
            </a:extLst>
          </p:cNvPr>
          <p:cNvSpPr/>
          <p:nvPr/>
        </p:nvSpPr>
        <p:spPr>
          <a:xfrm>
            <a:off x="5765151" y="3552310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86C142A-082F-B44A-8D65-B2A35BC75227}"/>
              </a:ext>
            </a:extLst>
          </p:cNvPr>
          <p:cNvCxnSpPr>
            <a:cxnSpLocks/>
          </p:cNvCxnSpPr>
          <p:nvPr/>
        </p:nvCxnSpPr>
        <p:spPr>
          <a:xfrm flipH="1">
            <a:off x="5857052" y="2902304"/>
            <a:ext cx="238948" cy="6699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937CBFF-D641-2D47-B91C-7D2C8658D759}"/>
              </a:ext>
            </a:extLst>
          </p:cNvPr>
          <p:cNvCxnSpPr>
            <a:cxnSpLocks/>
            <a:stCxn id="68" idx="5"/>
            <a:endCxn id="96" idx="0"/>
          </p:cNvCxnSpPr>
          <p:nvPr/>
        </p:nvCxnSpPr>
        <p:spPr>
          <a:xfrm>
            <a:off x="6291122" y="2935550"/>
            <a:ext cx="159746" cy="5817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AF79AF2-64CA-3646-9B4C-D5613C799205}"/>
              </a:ext>
            </a:extLst>
          </p:cNvPr>
          <p:cNvSpPr/>
          <p:nvPr/>
        </p:nvSpPr>
        <p:spPr>
          <a:xfrm>
            <a:off x="6663391" y="3572241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E45563-9DF6-FF47-9BEA-FA3D14B2BFC9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8091153" y="2894027"/>
            <a:ext cx="221681" cy="6913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5C4A0DA-6E6E-5F47-A44E-47FD7E445736}"/>
              </a:ext>
            </a:extLst>
          </p:cNvPr>
          <p:cNvSpPr/>
          <p:nvPr/>
        </p:nvSpPr>
        <p:spPr>
          <a:xfrm>
            <a:off x="8198534" y="3585370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2C1281F-F446-6B46-8272-396AACF44F60}"/>
              </a:ext>
            </a:extLst>
          </p:cNvPr>
          <p:cNvSpPr/>
          <p:nvPr/>
        </p:nvSpPr>
        <p:spPr>
          <a:xfrm>
            <a:off x="6336568" y="3517313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0B2455-2EE9-784B-9343-0371A8C74B29}"/>
              </a:ext>
            </a:extLst>
          </p:cNvPr>
          <p:cNvCxnSpPr>
            <a:cxnSpLocks/>
            <a:endCxn id="91" idx="1"/>
          </p:cNvCxnSpPr>
          <p:nvPr/>
        </p:nvCxnSpPr>
        <p:spPr>
          <a:xfrm flipH="1">
            <a:off x="6696869" y="2964510"/>
            <a:ext cx="132704" cy="6394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AA08C68-FAE2-9A43-AB3F-539394E19F69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986536" y="2964510"/>
            <a:ext cx="232278" cy="6006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CBC7DA0D-205F-0E45-B2A6-A218AC8A998D}"/>
              </a:ext>
            </a:extLst>
          </p:cNvPr>
          <p:cNvSpPr/>
          <p:nvPr/>
        </p:nvSpPr>
        <p:spPr>
          <a:xfrm>
            <a:off x="7104514" y="3565141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F035503-885B-F84E-9F7F-DF4233B0173E}"/>
              </a:ext>
            </a:extLst>
          </p:cNvPr>
          <p:cNvSpPr/>
          <p:nvPr/>
        </p:nvSpPr>
        <p:spPr>
          <a:xfrm>
            <a:off x="7651524" y="3614718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1A7FC58-AA3C-8A43-A11B-860BBC5D211E}"/>
              </a:ext>
            </a:extLst>
          </p:cNvPr>
          <p:cNvCxnSpPr>
            <a:cxnSpLocks/>
            <a:stCxn id="72" idx="3"/>
            <a:endCxn id="104" idx="1"/>
          </p:cNvCxnSpPr>
          <p:nvPr/>
        </p:nvCxnSpPr>
        <p:spPr>
          <a:xfrm flipH="1">
            <a:off x="7685002" y="2935550"/>
            <a:ext cx="258106" cy="7108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29A1BF0-C759-7C40-86CC-E0ADDB49B90B}"/>
              </a:ext>
            </a:extLst>
          </p:cNvPr>
          <p:cNvSpPr txBox="1"/>
          <p:nvPr/>
        </p:nvSpPr>
        <p:spPr>
          <a:xfrm>
            <a:off x="3547796" y="2949294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p3.proto=6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D76BBC4-A06D-394F-95BD-8AB5F9197623}"/>
              </a:ext>
            </a:extLst>
          </p:cNvPr>
          <p:cNvSpPr txBox="1"/>
          <p:nvPr/>
        </p:nvSpPr>
        <p:spPr>
          <a:xfrm rot="5400000">
            <a:off x="4429157" y="4425556"/>
            <a:ext cx="83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91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 animBg="1"/>
      <p:bldP spid="61" grpId="0"/>
      <p:bldP spid="62" grpId="0" animBg="1"/>
      <p:bldP spid="63" grpId="0"/>
      <p:bldP spid="64" grpId="0"/>
      <p:bldP spid="65" grpId="0" animBg="1"/>
      <p:bldP spid="68" grpId="0" animBg="1"/>
      <p:bldP spid="69" grpId="0" animBg="1"/>
      <p:bldP spid="72" grpId="0" animBg="1"/>
      <p:bldP spid="73" grpId="0"/>
      <p:bldP spid="74" grpId="0"/>
      <p:bldP spid="75" grpId="0"/>
      <p:bldP spid="83" grpId="0"/>
      <p:bldP spid="84" grpId="0" animBg="1"/>
      <p:bldP spid="87" grpId="0" animBg="1"/>
      <p:bldP spid="88" grpId="0" animBg="1"/>
      <p:bldP spid="91" grpId="0" animBg="1"/>
      <p:bldP spid="95" grpId="0" animBg="1"/>
      <p:bldP spid="96" grpId="0" animBg="1"/>
      <p:bldP spid="99" grpId="0" animBg="1"/>
      <p:bldP spid="104" grpId="0" animBg="1"/>
      <p:bldP spid="107" grpId="0"/>
      <p:bldP spid="1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Challenge: network security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4359121"/>
            <a:ext cx="92964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Our ability to secure them hasn’t caught up.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The network infrastructure itself doesn’t have security support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534150" y="3381375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39680" progId="Equation.DSMT4">
                  <p:embed/>
                </p:oleObj>
              </mc:Choice>
              <mc:Fallback>
                <p:oleObj name="Equation" r:id="rId3" imgW="139680" imgH="1396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4150" y="3381375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534150" y="3381375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139680" progId="Equation.DSMT4">
                  <p:embed/>
                </p:oleObj>
              </mc:Choice>
              <mc:Fallback>
                <p:oleObj name="Equation" r:id="rId5" imgW="139680" imgH="1396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4150" y="3381375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27BDC4C-0A7E-604E-BA9B-87EBAC050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219200"/>
            <a:ext cx="5575300" cy="2822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71EEC-5059-AB48-90A3-4E5757C23D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t="1141" r="37500" b="-1141"/>
          <a:stretch/>
        </p:blipFill>
        <p:spPr>
          <a:xfrm>
            <a:off x="768654" y="5435234"/>
            <a:ext cx="1189364" cy="137897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85118AB-7CF0-F444-AB29-54BB50EA8367}"/>
              </a:ext>
            </a:extLst>
          </p:cNvPr>
          <p:cNvSpPr/>
          <p:nvPr/>
        </p:nvSpPr>
        <p:spPr>
          <a:xfrm>
            <a:off x="2209800" y="5435234"/>
            <a:ext cx="6019800" cy="1041766"/>
          </a:xfrm>
          <a:prstGeom prst="wedgeRoundRectCallout">
            <a:avLst>
              <a:gd name="adj1" fmla="val -53524"/>
              <a:gd name="adj2" fmla="val 43437"/>
              <a:gd name="adj3" fmla="val 16667"/>
            </a:avLst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208B1-C82E-6342-AEB1-61E1731FA045}"/>
              </a:ext>
            </a:extLst>
          </p:cNvPr>
          <p:cNvSpPr txBox="1"/>
          <p:nvPr/>
        </p:nvSpPr>
        <p:spPr>
          <a:xfrm>
            <a:off x="1851982" y="5527095"/>
            <a:ext cx="662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2">
              <a:spcBef>
                <a:spcPct val="20000"/>
              </a:spcBef>
              <a:buSzPct val="130000"/>
              <a:defRPr/>
            </a:pPr>
            <a:r>
              <a:rPr lang="en-US" sz="2000" i="1" dirty="0">
                <a:latin typeface="Tahoma"/>
                <a:cs typeface="Tahoma"/>
              </a:rPr>
              <a:t>“The Internet is brittle and fragile and too easy to take down. It's a conduit for criminal activity.”</a:t>
            </a:r>
          </a:p>
          <a:p>
            <a:pPr marL="571500" lvl="2">
              <a:spcBef>
                <a:spcPct val="20000"/>
              </a:spcBef>
              <a:buSzPct val="130000"/>
              <a:defRPr/>
            </a:pPr>
            <a:r>
              <a:rPr lang="en-US" sz="1500" i="1" dirty="0">
                <a:latin typeface="Tahoma"/>
                <a:cs typeface="Tahoma"/>
              </a:rPr>
              <a:t>                                                                         --- </a:t>
            </a:r>
            <a:r>
              <a:rPr lang="en-US" sz="1500" i="1" dirty="0" err="1">
                <a:latin typeface="Tahoma"/>
                <a:cs typeface="Tahoma"/>
              </a:rPr>
              <a:t>Vint</a:t>
            </a:r>
            <a:r>
              <a:rPr lang="en-US" sz="1500" i="1" dirty="0">
                <a:latin typeface="Tahoma"/>
                <a:cs typeface="Tahoma"/>
              </a:rPr>
              <a:t> Cerf</a:t>
            </a:r>
          </a:p>
          <a:p>
            <a:pPr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000" i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239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38369"/>
            <a:ext cx="8382000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Solution: Telescoping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363F2-121D-0B4E-8B12-D3B023020D4E}"/>
              </a:ext>
            </a:extLst>
          </p:cNvPr>
          <p:cNvSpPr txBox="1"/>
          <p:nvPr/>
        </p:nvSpPr>
        <p:spPr>
          <a:xfrm>
            <a:off x="3657600" y="3890379"/>
            <a:ext cx="241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Path constraints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3A61F0-77A8-9947-A768-C22C45CBD806}"/>
              </a:ext>
            </a:extLst>
          </p:cNvPr>
          <p:cNvSpPr/>
          <p:nvPr/>
        </p:nvSpPr>
        <p:spPr>
          <a:xfrm>
            <a:off x="4619643" y="1355197"/>
            <a:ext cx="228600" cy="2164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C830CA-4889-E849-9CB0-C2D637F0271B}"/>
              </a:ext>
            </a:extLst>
          </p:cNvPr>
          <p:cNvSpPr/>
          <p:nvPr/>
        </p:nvSpPr>
        <p:spPr>
          <a:xfrm>
            <a:off x="3716298" y="2085046"/>
            <a:ext cx="228600" cy="2164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C2F83E-5178-E94A-9FCE-27428FA02994}"/>
              </a:ext>
            </a:extLst>
          </p:cNvPr>
          <p:cNvCxnSpPr>
            <a:cxnSpLocks/>
            <a:stCxn id="2" idx="3"/>
            <a:endCxn id="34" idx="0"/>
          </p:cNvCxnSpPr>
          <p:nvPr/>
        </p:nvCxnSpPr>
        <p:spPr>
          <a:xfrm flipH="1">
            <a:off x="3830598" y="1539980"/>
            <a:ext cx="822523" cy="545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804A92-813D-1745-B078-717D482486F2}"/>
              </a:ext>
            </a:extLst>
          </p:cNvPr>
          <p:cNvCxnSpPr>
            <a:cxnSpLocks/>
            <a:stCxn id="2" idx="5"/>
            <a:endCxn id="62" idx="1"/>
          </p:cNvCxnSpPr>
          <p:nvPr/>
        </p:nvCxnSpPr>
        <p:spPr>
          <a:xfrm>
            <a:off x="4814765" y="1539980"/>
            <a:ext cx="641307" cy="52167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360DA25-1346-A74E-91C8-66E8E232ED74}"/>
              </a:ext>
            </a:extLst>
          </p:cNvPr>
          <p:cNvSpPr txBox="1"/>
          <p:nvPr/>
        </p:nvSpPr>
        <p:spPr>
          <a:xfrm rot="5400000">
            <a:off x="2498421" y="4110013"/>
            <a:ext cx="83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61C2BFF-172F-8F40-95C1-8EACBD8D34D8}"/>
              </a:ext>
            </a:extLst>
          </p:cNvPr>
          <p:cNvSpPr/>
          <p:nvPr/>
        </p:nvSpPr>
        <p:spPr>
          <a:xfrm>
            <a:off x="5422594" y="2029946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CA73FE-108D-144F-904A-635DE4B1D4D0}"/>
              </a:ext>
            </a:extLst>
          </p:cNvPr>
          <p:cNvSpPr txBox="1"/>
          <p:nvPr/>
        </p:nvSpPr>
        <p:spPr>
          <a:xfrm>
            <a:off x="2717464" y="1539310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p1.proto=6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B88086-D5B8-0A4E-94A7-7A332753EE01}"/>
              </a:ext>
            </a:extLst>
          </p:cNvPr>
          <p:cNvSpPr txBox="1"/>
          <p:nvPr/>
        </p:nvSpPr>
        <p:spPr>
          <a:xfrm>
            <a:off x="5089278" y="1414654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p1.proto!=6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11F6A00-AD3C-8D45-92EF-06CA45BB1948}"/>
              </a:ext>
            </a:extLst>
          </p:cNvPr>
          <p:cNvSpPr/>
          <p:nvPr/>
        </p:nvSpPr>
        <p:spPr>
          <a:xfrm>
            <a:off x="3081341" y="2762421"/>
            <a:ext cx="228600" cy="2164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76CFBBD-6281-444B-B629-FB8683D9F9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3195641" y="2257708"/>
            <a:ext cx="520544" cy="5047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8C8042-1D13-194C-89CC-8D16916567E4}"/>
              </a:ext>
            </a:extLst>
          </p:cNvPr>
          <p:cNvCxnSpPr>
            <a:cxnSpLocks/>
            <a:stCxn id="34" idx="5"/>
            <a:endCxn id="68" idx="1"/>
          </p:cNvCxnSpPr>
          <p:nvPr/>
        </p:nvCxnSpPr>
        <p:spPr>
          <a:xfrm>
            <a:off x="3911420" y="2269829"/>
            <a:ext cx="287322" cy="5359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2C501FF-10A8-C24C-970E-D597BB602E42}"/>
              </a:ext>
            </a:extLst>
          </p:cNvPr>
          <p:cNvSpPr/>
          <p:nvPr/>
        </p:nvSpPr>
        <p:spPr>
          <a:xfrm>
            <a:off x="4165264" y="2774056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06F67BF-8624-284B-AB97-E8E211DDD97A}"/>
              </a:ext>
            </a:extLst>
          </p:cNvPr>
          <p:cNvSpPr/>
          <p:nvPr/>
        </p:nvSpPr>
        <p:spPr>
          <a:xfrm>
            <a:off x="4860678" y="2801480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DCEB0B9-FEA2-E249-A632-EB09D2B74D3D}"/>
              </a:ext>
            </a:extLst>
          </p:cNvPr>
          <p:cNvCxnSpPr>
            <a:cxnSpLocks/>
            <a:stCxn id="62" idx="3"/>
            <a:endCxn id="69" idx="0"/>
          </p:cNvCxnSpPr>
          <p:nvPr/>
        </p:nvCxnSpPr>
        <p:spPr>
          <a:xfrm flipH="1">
            <a:off x="4974978" y="2214729"/>
            <a:ext cx="481094" cy="5867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F88EE66-705E-3348-B5F9-DDCC0E6B3DB1}"/>
              </a:ext>
            </a:extLst>
          </p:cNvPr>
          <p:cNvCxnSpPr>
            <a:cxnSpLocks/>
            <a:stCxn id="62" idx="5"/>
            <a:endCxn id="72" idx="0"/>
          </p:cNvCxnSpPr>
          <p:nvPr/>
        </p:nvCxnSpPr>
        <p:spPr>
          <a:xfrm>
            <a:off x="5617716" y="2214729"/>
            <a:ext cx="475478" cy="5593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745CC67-3230-B84A-A516-9DC0C6649E0A}"/>
              </a:ext>
            </a:extLst>
          </p:cNvPr>
          <p:cNvSpPr/>
          <p:nvPr/>
        </p:nvSpPr>
        <p:spPr>
          <a:xfrm>
            <a:off x="5978894" y="2774056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868345-A313-8944-8D7E-AD76C40B25A7}"/>
              </a:ext>
            </a:extLst>
          </p:cNvPr>
          <p:cNvSpPr txBox="1"/>
          <p:nvPr/>
        </p:nvSpPr>
        <p:spPr>
          <a:xfrm>
            <a:off x="2279378" y="2161918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p2.proto=6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251C7C-3ECE-574F-B9AC-A1D8AA8B3647}"/>
              </a:ext>
            </a:extLst>
          </p:cNvPr>
          <p:cNvSpPr txBox="1"/>
          <p:nvPr/>
        </p:nvSpPr>
        <p:spPr>
          <a:xfrm>
            <a:off x="4030548" y="2186602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!=6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8BCDDA-A024-E34E-A313-CBCBC5D1DF31}"/>
              </a:ext>
            </a:extLst>
          </p:cNvPr>
          <p:cNvSpPr txBox="1"/>
          <p:nvPr/>
        </p:nvSpPr>
        <p:spPr>
          <a:xfrm>
            <a:off x="5762798" y="2169372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!=6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C30CE6-319D-D84E-B699-882C037E86BD}"/>
              </a:ext>
            </a:extLst>
          </p:cNvPr>
          <p:cNvSpPr txBox="1"/>
          <p:nvPr/>
        </p:nvSpPr>
        <p:spPr>
          <a:xfrm>
            <a:off x="4860514" y="2184883"/>
            <a:ext cx="74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=6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EA2882E-60B5-E14D-ABCC-E13C0098FCD9}"/>
              </a:ext>
            </a:extLst>
          </p:cNvPr>
          <p:cNvSpPr/>
          <p:nvPr/>
        </p:nvSpPr>
        <p:spPr>
          <a:xfrm>
            <a:off x="2728093" y="3540602"/>
            <a:ext cx="228600" cy="2164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184AF1-0C9A-F64D-BB4D-20F5D31DAD50}"/>
              </a:ext>
            </a:extLst>
          </p:cNvPr>
          <p:cNvCxnSpPr>
            <a:cxnSpLocks/>
            <a:stCxn id="65" idx="2"/>
            <a:endCxn id="84" idx="0"/>
          </p:cNvCxnSpPr>
          <p:nvPr/>
        </p:nvCxnSpPr>
        <p:spPr>
          <a:xfrm flipH="1">
            <a:off x="2842393" y="2870665"/>
            <a:ext cx="238948" cy="6699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B3CFDD-1996-024E-A705-6547234795AA}"/>
              </a:ext>
            </a:extLst>
          </p:cNvPr>
          <p:cNvCxnSpPr>
            <a:cxnSpLocks/>
            <a:stCxn id="65" idx="6"/>
            <a:endCxn id="87" idx="0"/>
          </p:cNvCxnSpPr>
          <p:nvPr/>
        </p:nvCxnSpPr>
        <p:spPr>
          <a:xfrm>
            <a:off x="3309941" y="2870665"/>
            <a:ext cx="221681" cy="6913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92BE928-AA89-7748-ADFA-4426B6B18603}"/>
              </a:ext>
            </a:extLst>
          </p:cNvPr>
          <p:cNvSpPr/>
          <p:nvPr/>
        </p:nvSpPr>
        <p:spPr>
          <a:xfrm>
            <a:off x="3417322" y="3562008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44DAFAD-6883-7448-95C6-2BB7E281B497}"/>
              </a:ext>
            </a:extLst>
          </p:cNvPr>
          <p:cNvSpPr/>
          <p:nvPr/>
        </p:nvSpPr>
        <p:spPr>
          <a:xfrm>
            <a:off x="3834415" y="3575599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86C142A-082F-B44A-8D65-B2A35BC75227}"/>
              </a:ext>
            </a:extLst>
          </p:cNvPr>
          <p:cNvCxnSpPr>
            <a:cxnSpLocks/>
          </p:cNvCxnSpPr>
          <p:nvPr/>
        </p:nvCxnSpPr>
        <p:spPr>
          <a:xfrm flipH="1">
            <a:off x="3926316" y="2925593"/>
            <a:ext cx="238948" cy="6699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937CBFF-D641-2D47-B91C-7D2C8658D759}"/>
              </a:ext>
            </a:extLst>
          </p:cNvPr>
          <p:cNvCxnSpPr>
            <a:cxnSpLocks/>
            <a:stCxn id="68" idx="5"/>
            <a:endCxn id="96" idx="0"/>
          </p:cNvCxnSpPr>
          <p:nvPr/>
        </p:nvCxnSpPr>
        <p:spPr>
          <a:xfrm>
            <a:off x="4360386" y="2958839"/>
            <a:ext cx="159746" cy="5817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AF79AF2-64CA-3646-9B4C-D5613C799205}"/>
              </a:ext>
            </a:extLst>
          </p:cNvPr>
          <p:cNvSpPr/>
          <p:nvPr/>
        </p:nvSpPr>
        <p:spPr>
          <a:xfrm>
            <a:off x="4732655" y="3595530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E45563-9DF6-FF47-9BEA-FA3D14B2BFC9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160417" y="2917316"/>
            <a:ext cx="221681" cy="6913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5C4A0DA-6E6E-5F47-A44E-47FD7E445736}"/>
              </a:ext>
            </a:extLst>
          </p:cNvPr>
          <p:cNvSpPr/>
          <p:nvPr/>
        </p:nvSpPr>
        <p:spPr>
          <a:xfrm>
            <a:off x="6267798" y="3608659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2C1281F-F446-6B46-8272-396AACF44F60}"/>
              </a:ext>
            </a:extLst>
          </p:cNvPr>
          <p:cNvSpPr/>
          <p:nvPr/>
        </p:nvSpPr>
        <p:spPr>
          <a:xfrm>
            <a:off x="4405832" y="3540602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0B2455-2EE9-784B-9343-0371A8C74B29}"/>
              </a:ext>
            </a:extLst>
          </p:cNvPr>
          <p:cNvCxnSpPr>
            <a:cxnSpLocks/>
            <a:endCxn id="91" idx="1"/>
          </p:cNvCxnSpPr>
          <p:nvPr/>
        </p:nvCxnSpPr>
        <p:spPr>
          <a:xfrm flipH="1">
            <a:off x="4766133" y="2987799"/>
            <a:ext cx="132704" cy="6394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AA08C68-FAE2-9A43-AB3F-539394E19F69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5055800" y="2987799"/>
            <a:ext cx="232278" cy="6006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CBC7DA0D-205F-0E45-B2A6-A218AC8A998D}"/>
              </a:ext>
            </a:extLst>
          </p:cNvPr>
          <p:cNvSpPr/>
          <p:nvPr/>
        </p:nvSpPr>
        <p:spPr>
          <a:xfrm>
            <a:off x="5173778" y="3588430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F035503-885B-F84E-9F7F-DF4233B0173E}"/>
              </a:ext>
            </a:extLst>
          </p:cNvPr>
          <p:cNvSpPr/>
          <p:nvPr/>
        </p:nvSpPr>
        <p:spPr>
          <a:xfrm>
            <a:off x="5720788" y="3638007"/>
            <a:ext cx="228600" cy="216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1A7FC58-AA3C-8A43-A11B-860BBC5D211E}"/>
              </a:ext>
            </a:extLst>
          </p:cNvPr>
          <p:cNvCxnSpPr>
            <a:cxnSpLocks/>
            <a:stCxn id="72" idx="3"/>
            <a:endCxn id="104" idx="1"/>
          </p:cNvCxnSpPr>
          <p:nvPr/>
        </p:nvCxnSpPr>
        <p:spPr>
          <a:xfrm flipH="1">
            <a:off x="5754266" y="2958839"/>
            <a:ext cx="258106" cy="7108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29A1BF0-C759-7C40-86CC-E0ADDB49B90B}"/>
              </a:ext>
            </a:extLst>
          </p:cNvPr>
          <p:cNvSpPr txBox="1"/>
          <p:nvPr/>
        </p:nvSpPr>
        <p:spPr>
          <a:xfrm>
            <a:off x="1617060" y="2972583"/>
            <a:ext cx="1528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p3.proto=6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D76BBC4-A06D-394F-95BD-8AB5F9197623}"/>
              </a:ext>
            </a:extLst>
          </p:cNvPr>
          <p:cNvSpPr txBox="1"/>
          <p:nvPr/>
        </p:nvSpPr>
        <p:spPr>
          <a:xfrm rot="5400000">
            <a:off x="4429157" y="4425556"/>
            <a:ext cx="83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38CA316-95CA-9B4F-A82B-8AD07EB72623}"/>
              </a:ext>
            </a:extLst>
          </p:cNvPr>
          <p:cNvSpPr txBox="1">
            <a:spLocks/>
          </p:cNvSpPr>
          <p:nvPr/>
        </p:nvSpPr>
        <p:spPr>
          <a:xfrm>
            <a:off x="770255" y="4452825"/>
            <a:ext cx="7924800" cy="6753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Observation: Periodic loop behaviors are common in P4 programs due to event monitors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Use a short symbolic packet sequence as probe 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Analyze which execution paths lead to monitor increments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Stretch/repeat the short sequence into a longer one</a:t>
            </a:r>
          </a:p>
          <a:p>
            <a:pPr marL="7143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Compute probabilities based on stretched sequence</a:t>
            </a:r>
          </a:p>
        </p:txBody>
      </p:sp>
    </p:spTree>
    <p:extLst>
      <p:ext uri="{BB962C8B-B14F-4D97-AF65-F5344CB8AC3E}">
        <p14:creationId xmlns:p14="http://schemas.microsoft.com/office/powerpoint/2010/main" val="18365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 animBg="1"/>
      <p:bldP spid="61" grpId="0"/>
      <p:bldP spid="62" grpId="0" animBg="1"/>
      <p:bldP spid="63" grpId="0"/>
      <p:bldP spid="64" grpId="0"/>
      <p:bldP spid="65" grpId="0" animBg="1"/>
      <p:bldP spid="68" grpId="0" animBg="1"/>
      <p:bldP spid="69" grpId="0" animBg="1"/>
      <p:bldP spid="72" grpId="0" animBg="1"/>
      <p:bldP spid="73" grpId="0"/>
      <p:bldP spid="74" grpId="0"/>
      <p:bldP spid="75" grpId="0"/>
      <p:bldP spid="83" grpId="0"/>
      <p:bldP spid="84" grpId="0" animBg="1"/>
      <p:bldP spid="87" grpId="0" animBg="1"/>
      <p:bldP spid="88" grpId="0" animBg="1"/>
      <p:bldP spid="91" grpId="0" animBg="1"/>
      <p:bldP spid="95" grpId="0" animBg="1"/>
      <p:bldP spid="96" grpId="0" animBg="1"/>
      <p:bldP spid="99" grpId="0" animBg="1"/>
      <p:bldP spid="104" grpId="0" animBg="1"/>
      <p:bldP spid="107" grpId="0"/>
      <p:bldP spid="10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8281" y="301979"/>
            <a:ext cx="5844778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Evaluation setup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90600" y="1455410"/>
            <a:ext cx="7581900" cy="3543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P4wn prototype: 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6500 LoC of C 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Extends the KLEE symbolic execution engine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A range of programs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Stateless ones in Vera (SIGCOMM’18)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Stateful ones in recent work</a:t>
            </a:r>
          </a:p>
          <a:p>
            <a:pPr marL="1057275" lvl="2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 err="1">
                <a:latin typeface="Tahoma"/>
                <a:cs typeface="Tahoma"/>
              </a:rPr>
              <a:t>NetWarden</a:t>
            </a:r>
            <a:r>
              <a:rPr lang="en-US" sz="2000" dirty="0">
                <a:latin typeface="Tahoma"/>
                <a:cs typeface="Tahoma"/>
              </a:rPr>
              <a:t>, Blink, … </a:t>
            </a:r>
          </a:p>
          <a:p>
            <a:pPr marL="257175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Baseline: </a:t>
            </a:r>
          </a:p>
          <a:p>
            <a:pPr marL="600075" lvl="1" indent="-257175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KLEE </a:t>
            </a:r>
          </a:p>
        </p:txBody>
      </p:sp>
    </p:spTree>
    <p:extLst>
      <p:ext uri="{BB962C8B-B14F-4D97-AF65-F5344CB8AC3E}">
        <p14:creationId xmlns:p14="http://schemas.microsoft.com/office/powerpoint/2010/main" val="4176261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5829" y="371134"/>
            <a:ext cx="8072342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Microbenchmarks: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Greybox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 analysis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959439" y="1885951"/>
            <a:ext cx="1143857" cy="36386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125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06362" y="4695803"/>
            <a:ext cx="7315200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P4wn scales independently of data structure size</a:t>
            </a:r>
          </a:p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Figure for CMS; other results in paper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B4AE3D-9007-0C41-AAB3-3B27C7E52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0317"/>
            <a:ext cx="5029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1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5829" y="371134"/>
            <a:ext cx="8072342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Microbenchmarks: Telescoping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959439" y="1885951"/>
            <a:ext cx="1143857" cy="36386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125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06362" y="4695803"/>
            <a:ext cx="7315200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P4wn uses 4 symbolic packets for telescoping</a:t>
            </a:r>
          </a:p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Figure for Blink; other results in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BC4A7-9D77-EC48-BF0B-3F8369A3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9" y="1590379"/>
            <a:ext cx="5181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36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5829" y="381000"/>
            <a:ext cx="8072342" cy="557213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Probabilistic profiles + adversarial testing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087761" y="1418928"/>
            <a:ext cx="171450" cy="171451"/>
          </a:xfrm>
          <a:prstGeom prst="rect">
            <a:avLst/>
          </a:prstGeom>
          <a:noFill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959439" y="1885951"/>
            <a:ext cx="1143857" cy="36386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>
              <a:spcBef>
                <a:spcPct val="20000"/>
              </a:spcBef>
              <a:buSzPct val="130000"/>
              <a:defRPr/>
            </a:pPr>
            <a:endParaRPr lang="en-US" sz="1125" b="1" dirty="0">
              <a:latin typeface="Tahoma"/>
              <a:cs typeface="Tahoma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990600" y="4865923"/>
            <a:ext cx="7315200" cy="34290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/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Method: Rank code blocks by probability, and generate test </a:t>
            </a:r>
            <a:r>
              <a:rPr lang="en-US" sz="2400">
                <a:latin typeface="Tahoma"/>
                <a:cs typeface="Tahoma"/>
              </a:rPr>
              <a:t>traces to lowest </a:t>
            </a:r>
            <a:r>
              <a:rPr lang="en-US" sz="2400" dirty="0">
                <a:latin typeface="Tahoma"/>
                <a:cs typeface="Tahoma"/>
              </a:rPr>
              <a:t>ones</a:t>
            </a:r>
          </a:p>
          <a:p>
            <a:pPr marL="192881" indent="-192881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P4wn detected all known adversarial traces in the tested systems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07353B-ADAC-3A43-88DE-C655D3A36BD8}"/>
              </a:ext>
            </a:extLst>
          </p:cNvPr>
          <p:cNvGraphicFramePr>
            <a:graphicFrameLocks noGrp="1"/>
          </p:cNvGraphicFramePr>
          <p:nvPr/>
        </p:nvGraphicFramePr>
        <p:xfrm>
          <a:off x="840630" y="1524000"/>
          <a:ext cx="74651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51">
                  <a:extLst>
                    <a:ext uri="{9D8B030D-6E8A-4147-A177-3AD203B41FA5}">
                      <a16:colId xmlns:a16="http://schemas.microsoft.com/office/drawing/2014/main" val="1977144772"/>
                    </a:ext>
                  </a:extLst>
                </a:gridCol>
                <a:gridCol w="2737229">
                  <a:extLst>
                    <a:ext uri="{9D8B030D-6E8A-4147-A177-3AD203B41FA5}">
                      <a16:colId xmlns:a16="http://schemas.microsoft.com/office/drawing/2014/main" val="1926564509"/>
                    </a:ext>
                  </a:extLst>
                </a:gridCol>
                <a:gridCol w="2488390">
                  <a:extLst>
                    <a:ext uri="{9D8B030D-6E8A-4147-A177-3AD203B41FA5}">
                      <a16:colId xmlns:a16="http://schemas.microsoft.com/office/drawing/2014/main" val="3116070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Adversarial trace(s)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Blink [NSDI’19]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failure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Concurrent TCP </a:t>
                      </a:r>
                      <a:r>
                        <a:rPr lang="en-US" dirty="0" err="1"/>
                        <a:t>retrans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4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NetCache</a:t>
                      </a:r>
                      <a:r>
                        <a:rPr lang="en-US" b="0" dirty="0"/>
                        <a:t> [SOSP’17]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Key/value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Changing “hot”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*Flow [ATC’18]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Frequent collision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87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P40f [CoNEXT’19]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 fingerprinting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Signature mismatch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NetHCF</a:t>
                      </a:r>
                      <a:r>
                        <a:rPr lang="en-US" b="0" dirty="0"/>
                        <a:t> [ICNP’19]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Spoofed traffic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Frequent unseen 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3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Poise [Sec’20]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 collisions 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5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NetWarden</a:t>
                      </a:r>
                      <a:r>
                        <a:rPr lang="en-US" b="0" dirty="0"/>
                        <a:t> [Sec’20]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Covert channel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Timing modulation 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3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941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54</a:t>
            </a:fld>
            <a:endParaRPr lang="en-US" dirty="0"/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565163" y="4507241"/>
            <a:ext cx="8030817" cy="470151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algn="l"/>
            <a:endParaRPr lang="en-US" sz="15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257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Programmable In-network Security (Poise)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The switch as a defense platform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Securing the switch apps</a:t>
            </a:r>
          </a:p>
          <a:p>
            <a:pPr marL="17145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Tahoma"/>
                <a:cs typeface="Tahoma"/>
              </a:rPr>
              <a:t>The network as a defense fleet </a:t>
            </a:r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7145" y="279947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Where to go from here?</a:t>
            </a:r>
            <a:endParaRPr lang="en"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CC298-2D64-E245-BC61-04F6929277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85377"/>
            <a:ext cx="5912346" cy="30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55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The Poise “network security stack”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76020" y="45720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The “narrow waist” of the network security stack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ISA-like primitives for security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Small building blocks, verifiable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 err="1">
                <a:latin typeface="Tahoma"/>
                <a:cs typeface="Tahoma"/>
              </a:rPr>
              <a:t>Recomposable</a:t>
            </a:r>
            <a:r>
              <a:rPr lang="en-US" sz="2000" dirty="0">
                <a:latin typeface="Tahoma"/>
                <a:cs typeface="Tahoma"/>
              </a:rPr>
              <a:t> for different tasks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Dynamically swapped in and out for defense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DEAC3-04F8-5F44-BAC3-A32E0B7C7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98186" cy="27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56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Need to add runtime flexibility!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9F8606-0150-3E42-B848-26891B423E45}"/>
              </a:ext>
            </a:extLst>
          </p:cNvPr>
          <p:cNvGrpSpPr/>
          <p:nvPr/>
        </p:nvGrpSpPr>
        <p:grpSpPr>
          <a:xfrm>
            <a:off x="571532" y="1447800"/>
            <a:ext cx="8279543" cy="2709838"/>
            <a:chOff x="3221578" y="1295400"/>
            <a:chExt cx="8965343" cy="301463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824388-AF65-E449-BF96-4A54DAE3C6FB}"/>
                </a:ext>
              </a:extLst>
            </p:cNvPr>
            <p:cNvSpPr txBox="1"/>
            <p:nvPr/>
          </p:nvSpPr>
          <p:spPr>
            <a:xfrm>
              <a:off x="3221578" y="1295400"/>
              <a:ext cx="1872513" cy="1677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Network program</a:t>
              </a:r>
            </a:p>
            <a:p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......</a:t>
              </a:r>
              <a:endParaRPr lang="en-US" sz="15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  <a:t>Control ingress{</a:t>
              </a:r>
            </a:p>
            <a:p>
              <a: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5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tab.apply</a:t>
              </a:r>
              <a: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  <a:t> ()</a:t>
              </a:r>
            </a:p>
            <a:p>
              <a: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  <a:t>  …</a:t>
              </a:r>
            </a:p>
            <a:p>
              <a: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br>
                <a:rPr lang="en-US" sz="15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5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......</a:t>
              </a:r>
              <a:endParaRPr lang="en-US" sz="15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542F952-999F-0E4C-B9F5-27C476341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2361" y="2291081"/>
              <a:ext cx="557604" cy="55760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8086681-2BC0-674C-837C-AA4A03B52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221" y="3192384"/>
              <a:ext cx="746270" cy="74627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F021215-114D-E048-BBFC-56233297EB62}"/>
                </a:ext>
              </a:extLst>
            </p:cNvPr>
            <p:cNvGrpSpPr/>
            <p:nvPr/>
          </p:nvGrpSpPr>
          <p:grpSpPr>
            <a:xfrm>
              <a:off x="6155675" y="1407889"/>
              <a:ext cx="1529666" cy="1005526"/>
              <a:chOff x="3317849" y="2153777"/>
              <a:chExt cx="1911785" cy="1315269"/>
            </a:xfrm>
          </p:grpSpPr>
          <p:pic>
            <p:nvPicPr>
              <p:cNvPr id="77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DD5F8D42-1F9A-FD43-8A5C-2E9A2F82E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44529" y="2223506"/>
                <a:ext cx="570407" cy="570408"/>
              </a:xfrm>
              <a:prstGeom prst="rect">
                <a:avLst/>
              </a:prstGeom>
              <a:noFill/>
            </p:spPr>
          </p:pic>
          <p:pic>
            <p:nvPicPr>
              <p:cNvPr id="78" name="Picture 4" descr="http://findicons.com/files/icons/1681/siena/128/gear_red.png">
                <a:extLst>
                  <a:ext uri="{FF2B5EF4-FFF2-40B4-BE49-F238E27FC236}">
                    <a16:creationId xmlns:a16="http://schemas.microsoft.com/office/drawing/2014/main" id="{EE921191-C268-7647-BB15-0B59EB424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914366" y="2153777"/>
                <a:ext cx="1315268" cy="1315269"/>
              </a:xfrm>
              <a:prstGeom prst="rect">
                <a:avLst/>
              </a:prstGeom>
              <a:noFill/>
            </p:spPr>
          </p:pic>
          <p:pic>
            <p:nvPicPr>
              <p:cNvPr id="79" name="Picture 2" descr="http://findicons.com/files/icons/1681/siena/128/gear_yellow.png">
                <a:extLst>
                  <a:ext uri="{FF2B5EF4-FFF2-40B4-BE49-F238E27FC236}">
                    <a16:creationId xmlns:a16="http://schemas.microsoft.com/office/drawing/2014/main" id="{B8CF1E79-2457-BD42-ADBB-C629B47470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17849" y="2597027"/>
                <a:ext cx="767190" cy="767191"/>
              </a:xfrm>
              <a:prstGeom prst="rect">
                <a:avLst/>
              </a:prstGeom>
              <a:noFill/>
            </p:spPr>
          </p:pic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82B33C-B466-7648-AF6F-14F14B62DDB1}"/>
                </a:ext>
              </a:extLst>
            </p:cNvPr>
            <p:cNvCxnSpPr>
              <a:cxnSpLocks/>
            </p:cNvCxnSpPr>
            <p:nvPr/>
          </p:nvCxnSpPr>
          <p:spPr>
            <a:xfrm>
              <a:off x="3227967" y="3003889"/>
              <a:ext cx="510254" cy="2765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85A9509-9303-9348-980B-FF1FAE960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0574" y="3015607"/>
              <a:ext cx="665547" cy="2647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DC870B-243C-1941-BBCA-0DF2C1561F14}"/>
                </a:ext>
              </a:extLst>
            </p:cNvPr>
            <p:cNvSpPr txBox="1"/>
            <p:nvPr/>
          </p:nvSpPr>
          <p:spPr>
            <a:xfrm>
              <a:off x="3738221" y="3903563"/>
              <a:ext cx="160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app.p4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02F688-A505-EE4F-B2D2-66779ABBA81D}"/>
                </a:ext>
              </a:extLst>
            </p:cNvPr>
            <p:cNvSpPr txBox="1"/>
            <p:nvPr/>
          </p:nvSpPr>
          <p:spPr>
            <a:xfrm>
              <a:off x="6180694" y="2316589"/>
              <a:ext cx="23357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p4c compiler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7B28008-431F-8B4F-B967-9C1878D8B166}"/>
                </a:ext>
              </a:extLst>
            </p:cNvPr>
            <p:cNvSpPr/>
            <p:nvPr/>
          </p:nvSpPr>
          <p:spPr>
            <a:xfrm>
              <a:off x="5278978" y="1756328"/>
              <a:ext cx="546813" cy="6854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6EC65F99-0390-BE4F-B073-5DF260FD030F}"/>
                </a:ext>
              </a:extLst>
            </p:cNvPr>
            <p:cNvSpPr/>
            <p:nvPr/>
          </p:nvSpPr>
          <p:spPr>
            <a:xfrm rot="5400000">
              <a:off x="6732417" y="2760398"/>
              <a:ext cx="546813" cy="6854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217D977E-A8EB-F946-99F3-877DD34890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5908" y="3452728"/>
              <a:ext cx="1079829" cy="487196"/>
              <a:chOff x="2423" y="2253"/>
              <a:chExt cx="257" cy="147"/>
            </a:xfrm>
          </p:grpSpPr>
          <p:sp>
            <p:nvSpPr>
              <p:cNvPr id="70" name="AutoShape 70">
                <a:extLst>
                  <a:ext uri="{FF2B5EF4-FFF2-40B4-BE49-F238E27FC236}">
                    <a16:creationId xmlns:a16="http://schemas.microsoft.com/office/drawing/2014/main" id="{C2E7539F-75FD-524A-869E-6705F01D7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Oval 12">
                <a:extLst>
                  <a:ext uri="{FF2B5EF4-FFF2-40B4-BE49-F238E27FC236}">
                    <a16:creationId xmlns:a16="http://schemas.microsoft.com/office/drawing/2014/main" id="{8081F40E-75C8-814B-9CC9-5E7463C08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72" name="Group 13">
                <a:extLst>
                  <a:ext uri="{FF2B5EF4-FFF2-40B4-BE49-F238E27FC236}">
                    <a16:creationId xmlns:a16="http://schemas.microsoft.com/office/drawing/2014/main" id="{40582119-4A95-1D47-9257-D8EEF2539E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73" name="Freeform 14">
                  <a:extLst>
                    <a:ext uri="{FF2B5EF4-FFF2-40B4-BE49-F238E27FC236}">
                      <a16:creationId xmlns:a16="http://schemas.microsoft.com/office/drawing/2014/main" id="{9EEFD7A7-B1B9-8B4E-AACD-CA96F70C3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9CFB70A7-7141-4F46-9A7B-770EF95C2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DAD84E33-898A-9F48-A861-682AF186D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E6D85E6B-8203-8C49-A5CB-050E21DA4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CE552C-EF3C-E149-9ABD-B9E6CD87F77B}"/>
                </a:ext>
              </a:extLst>
            </p:cNvPr>
            <p:cNvSpPr txBox="1"/>
            <p:nvPr/>
          </p:nvSpPr>
          <p:spPr>
            <a:xfrm>
              <a:off x="6427294" y="3909928"/>
              <a:ext cx="23357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P4 switch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678EC16-E44A-A34B-AD93-737E5E5B2BD3}"/>
                </a:ext>
              </a:extLst>
            </p:cNvPr>
            <p:cNvSpPr/>
            <p:nvPr/>
          </p:nvSpPr>
          <p:spPr>
            <a:xfrm>
              <a:off x="8001000" y="2351427"/>
              <a:ext cx="1223098" cy="6524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D200CF-77DC-C74C-BF24-3A1868E6C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5737" y="2948957"/>
              <a:ext cx="485661" cy="150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C4C1253-2A1D-4646-A193-7F6CC2BD516F}"/>
                </a:ext>
              </a:extLst>
            </p:cNvPr>
            <p:cNvCxnSpPr/>
            <p:nvPr/>
          </p:nvCxnSpPr>
          <p:spPr>
            <a:xfrm flipV="1">
              <a:off x="8104090" y="2717114"/>
              <a:ext cx="1041979" cy="108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2DCB405-A5AC-B34C-97F8-EB49324A10FE}"/>
                </a:ext>
              </a:extLst>
            </p:cNvPr>
            <p:cNvSpPr/>
            <p:nvPr/>
          </p:nvSpPr>
          <p:spPr>
            <a:xfrm>
              <a:off x="8461330" y="2544144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BEFC22-580F-F644-BF2A-AD06FD3D87AA}"/>
                </a:ext>
              </a:extLst>
            </p:cNvPr>
            <p:cNvSpPr/>
            <p:nvPr/>
          </p:nvSpPr>
          <p:spPr>
            <a:xfrm rot="2100000">
              <a:off x="8752169" y="2710594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652EDC-D85A-3F4E-AFFC-2F3EAA4A6C02}"/>
                </a:ext>
              </a:extLst>
            </p:cNvPr>
            <p:cNvSpPr/>
            <p:nvPr/>
          </p:nvSpPr>
          <p:spPr>
            <a:xfrm>
              <a:off x="8594561" y="2545160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92A3CE-81BC-5643-8A00-EE38A218A317}"/>
                </a:ext>
              </a:extLst>
            </p:cNvPr>
            <p:cNvSpPr/>
            <p:nvPr/>
          </p:nvSpPr>
          <p:spPr>
            <a:xfrm rot="3600000">
              <a:off x="8895180" y="2844786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7D0B99-D167-6649-9670-9EE71E8871C1}"/>
                </a:ext>
              </a:extLst>
            </p:cNvPr>
            <p:cNvSpPr/>
            <p:nvPr/>
          </p:nvSpPr>
          <p:spPr>
            <a:xfrm>
              <a:off x="8174519" y="2546439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A2AEE1-025F-5849-9EED-F418BF1F23FE}"/>
                </a:ext>
              </a:extLst>
            </p:cNvPr>
            <p:cNvSpPr/>
            <p:nvPr/>
          </p:nvSpPr>
          <p:spPr>
            <a:xfrm>
              <a:off x="8320278" y="2545976"/>
              <a:ext cx="64008" cy="118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F8A4D5-6FF1-6F43-A933-EBC69A0871C1}"/>
                </a:ext>
              </a:extLst>
            </p:cNvPr>
            <p:cNvSpPr/>
            <p:nvPr/>
          </p:nvSpPr>
          <p:spPr>
            <a:xfrm>
              <a:off x="8740139" y="2536459"/>
              <a:ext cx="73152" cy="13716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1304483-2815-6F44-9DC1-0BC324C4F73B}"/>
                </a:ext>
              </a:extLst>
            </p:cNvPr>
            <p:cNvSpPr/>
            <p:nvPr/>
          </p:nvSpPr>
          <p:spPr>
            <a:xfrm>
              <a:off x="8886337" y="2538229"/>
              <a:ext cx="73152" cy="13716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9328501-23DF-0F46-8039-DFB21B37BC91}"/>
                </a:ext>
              </a:extLst>
            </p:cNvPr>
            <p:cNvSpPr txBox="1"/>
            <p:nvPr/>
          </p:nvSpPr>
          <p:spPr>
            <a:xfrm>
              <a:off x="10055124" y="2368351"/>
              <a:ext cx="2131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Compile-time programmability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5944C16F-EDFC-EB46-9855-AF27A9D2F69A}"/>
                </a:ext>
              </a:extLst>
            </p:cNvPr>
            <p:cNvSpPr/>
            <p:nvPr/>
          </p:nvSpPr>
          <p:spPr>
            <a:xfrm>
              <a:off x="9775482" y="1615267"/>
              <a:ext cx="533400" cy="24243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676020" y="45720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Operators compile and reflash a new program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Causes data plane disruption, so need to provision for that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Drain and undrain traffic for any data plane changes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Expensive to plan and perform, constrains change velocity</a:t>
            </a:r>
          </a:p>
        </p:txBody>
      </p:sp>
    </p:spTree>
    <p:extLst>
      <p:ext uri="{BB962C8B-B14F-4D97-AF65-F5344CB8AC3E}">
        <p14:creationId xmlns:p14="http://schemas.microsoft.com/office/powerpoint/2010/main" val="17222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57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Runtime programmable networks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676020" y="45720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Runtime network (re)programming end-to-end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No downtime, zero packet loss, consistency guarantees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Users can inject real-time “network extensions”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7CF1D-8B4C-0149-A4B7-6BD832DA011A}"/>
              </a:ext>
            </a:extLst>
          </p:cNvPr>
          <p:cNvGrpSpPr/>
          <p:nvPr/>
        </p:nvGrpSpPr>
        <p:grpSpPr>
          <a:xfrm>
            <a:off x="762000" y="1708068"/>
            <a:ext cx="7377426" cy="2182549"/>
            <a:chOff x="1614174" y="1600200"/>
            <a:chExt cx="9130026" cy="2868349"/>
          </a:xfrm>
        </p:grpSpPr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F2B37CDB-FA18-8749-B84C-FE7BDE40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174" y="2096400"/>
              <a:ext cx="919541" cy="920331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BFC40DF-4DD5-D947-A926-70AAD0B0B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58860" y="3624214"/>
              <a:ext cx="693098" cy="693098"/>
            </a:xfrm>
            <a:prstGeom prst="rect">
              <a:avLst/>
            </a:prstGeom>
          </p:spPr>
        </p:pic>
        <p:pic>
          <p:nvPicPr>
            <p:cNvPr id="58" name="Picture 57" descr="Icon&#10;&#10;Description automatically generated">
              <a:extLst>
                <a:ext uri="{FF2B5EF4-FFF2-40B4-BE49-F238E27FC236}">
                  <a16:creationId xmlns:a16="http://schemas.microsoft.com/office/drawing/2014/main" id="{5865936C-6034-334A-A64B-74B86D022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35" b="7776"/>
            <a:stretch/>
          </p:blipFill>
          <p:spPr>
            <a:xfrm>
              <a:off x="9096298" y="3782695"/>
              <a:ext cx="721090" cy="605636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B1A4CAF0-E6FA-4345-BC06-775F8CF2C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09378" y="2217998"/>
              <a:ext cx="834822" cy="834822"/>
            </a:xfrm>
            <a:prstGeom prst="rect">
              <a:avLst/>
            </a:prstGeom>
          </p:spPr>
        </p:pic>
        <p:grpSp>
          <p:nvGrpSpPr>
            <p:cNvPr id="82" name="Group 65">
              <a:extLst>
                <a:ext uri="{FF2B5EF4-FFF2-40B4-BE49-F238E27FC236}">
                  <a16:creationId xmlns:a16="http://schemas.microsoft.com/office/drawing/2014/main" id="{3574A443-27D3-9541-8480-3D28DCBEDF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6815" y="3836154"/>
              <a:ext cx="1018156" cy="475977"/>
              <a:chOff x="2423" y="2253"/>
              <a:chExt cx="257" cy="147"/>
            </a:xfrm>
          </p:grpSpPr>
          <p:sp>
            <p:nvSpPr>
              <p:cNvPr id="83" name="AutoShape 66">
                <a:extLst>
                  <a:ext uri="{FF2B5EF4-FFF2-40B4-BE49-F238E27FC236}">
                    <a16:creationId xmlns:a16="http://schemas.microsoft.com/office/drawing/2014/main" id="{14885FEC-6432-AA40-AFFE-624A72017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67">
                <a:extLst>
                  <a:ext uri="{FF2B5EF4-FFF2-40B4-BE49-F238E27FC236}">
                    <a16:creationId xmlns:a16="http://schemas.microsoft.com/office/drawing/2014/main" id="{43A6FF3A-50FA-FD49-A75D-6463C895A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68">
                <a:extLst>
                  <a:ext uri="{FF2B5EF4-FFF2-40B4-BE49-F238E27FC236}">
                    <a16:creationId xmlns:a16="http://schemas.microsoft.com/office/drawing/2014/main" id="{11963F4D-9980-7147-930D-980B062094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86" name="Freeform 69">
                  <a:extLst>
                    <a:ext uri="{FF2B5EF4-FFF2-40B4-BE49-F238E27FC236}">
                      <a16:creationId xmlns:a16="http://schemas.microsoft.com/office/drawing/2014/main" id="{8CDF767F-9ED3-4649-9B00-3AD3967D8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70">
                  <a:extLst>
                    <a:ext uri="{FF2B5EF4-FFF2-40B4-BE49-F238E27FC236}">
                      <a16:creationId xmlns:a16="http://schemas.microsoft.com/office/drawing/2014/main" id="{3FA80C11-625E-DA43-8DFB-C2B419858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71">
                  <a:extLst>
                    <a:ext uri="{FF2B5EF4-FFF2-40B4-BE49-F238E27FC236}">
                      <a16:creationId xmlns:a16="http://schemas.microsoft.com/office/drawing/2014/main" id="{045CD5DE-938E-2E4D-80E1-18312401C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72">
                  <a:extLst>
                    <a:ext uri="{FF2B5EF4-FFF2-40B4-BE49-F238E27FC236}">
                      <a16:creationId xmlns:a16="http://schemas.microsoft.com/office/drawing/2014/main" id="{C5A8989E-930A-9345-AFD9-1A1AE383E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0" name="图片 199">
              <a:extLst>
                <a:ext uri="{FF2B5EF4-FFF2-40B4-BE49-F238E27FC236}">
                  <a16:creationId xmlns:a16="http://schemas.microsoft.com/office/drawing/2014/main" id="{FC6374F6-292C-094C-BE87-119B57B0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162" y="3280220"/>
              <a:ext cx="479790" cy="482733"/>
            </a:xfrm>
            <a:prstGeom prst="rect">
              <a:avLst/>
            </a:prstGeom>
          </p:spPr>
        </p:pic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3D94AA14-B024-E146-8EF9-677A65C9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80403" y="3320364"/>
              <a:ext cx="448153" cy="448153"/>
            </a:xfrm>
            <a:prstGeom prst="rect">
              <a:avLst/>
            </a:prstGeom>
          </p:spPr>
        </p:pic>
        <p:pic>
          <p:nvPicPr>
            <p:cNvPr id="92" name="Picture 91" descr="Icon&#10;&#10;Description automatically generated">
              <a:extLst>
                <a:ext uri="{FF2B5EF4-FFF2-40B4-BE49-F238E27FC236}">
                  <a16:creationId xmlns:a16="http://schemas.microsoft.com/office/drawing/2014/main" id="{1F5F319E-AC15-A242-9E54-4F1B1934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63004" y="3261214"/>
              <a:ext cx="475976" cy="475976"/>
            </a:xfrm>
            <a:prstGeom prst="rect">
              <a:avLst/>
            </a:prstGeom>
          </p:spPr>
        </p:pic>
        <p:pic>
          <p:nvPicPr>
            <p:cNvPr id="93" name="Picture 92" descr="Icon&#10;&#10;Description automatically generated">
              <a:extLst>
                <a:ext uri="{FF2B5EF4-FFF2-40B4-BE49-F238E27FC236}">
                  <a16:creationId xmlns:a16="http://schemas.microsoft.com/office/drawing/2014/main" id="{EBFF7405-9253-5F4D-AA6D-BCDBCC53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87500" y="1689092"/>
              <a:ext cx="478577" cy="478577"/>
            </a:xfrm>
            <a:prstGeom prst="rect">
              <a:avLst/>
            </a:prstGeom>
          </p:spPr>
        </p:pic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9808DABC-610F-8C45-8734-A93C14A1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50217" y="1600200"/>
              <a:ext cx="447454" cy="447454"/>
            </a:xfrm>
            <a:prstGeom prst="rect">
              <a:avLst/>
            </a:prstGeom>
          </p:spPr>
        </p:pic>
        <p:pic>
          <p:nvPicPr>
            <p:cNvPr id="95" name="图片 199">
              <a:extLst>
                <a:ext uri="{FF2B5EF4-FFF2-40B4-BE49-F238E27FC236}">
                  <a16:creationId xmlns:a16="http://schemas.microsoft.com/office/drawing/2014/main" id="{0CADC961-0C11-B742-AA72-BCADC66F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692" y="3293455"/>
              <a:ext cx="479789" cy="482733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3E2B7F3-057F-9741-B3D9-F8502AA37DC5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073945" y="3016731"/>
              <a:ext cx="631464" cy="6074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351F888-9802-294B-98CD-D53B3DA1ECE6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3006340" y="4074143"/>
              <a:ext cx="97443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37F3-0C80-734B-9733-0D72EFA38305}"/>
                </a:ext>
              </a:extLst>
            </p:cNvPr>
            <p:cNvCxnSpPr>
              <a:cxnSpLocks/>
              <a:endCxn id="83" idx="4"/>
            </p:cNvCxnSpPr>
            <p:nvPr/>
          </p:nvCxnSpPr>
          <p:spPr>
            <a:xfrm flipH="1">
              <a:off x="4994971" y="4074143"/>
              <a:ext cx="20449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8B44F00-9962-F14B-852C-EF178E591285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8375207" y="3087836"/>
              <a:ext cx="721091" cy="9976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84C474C-D07E-1C4E-BF03-133DC1A92C00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9728556" y="3052820"/>
              <a:ext cx="598233" cy="8595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65">
              <a:extLst>
                <a:ext uri="{FF2B5EF4-FFF2-40B4-BE49-F238E27FC236}">
                  <a16:creationId xmlns:a16="http://schemas.microsoft.com/office/drawing/2014/main" id="{B86978A2-193B-C94B-9564-A2301F285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110" y="2447041"/>
              <a:ext cx="1018156" cy="475977"/>
              <a:chOff x="2423" y="2253"/>
              <a:chExt cx="257" cy="147"/>
            </a:xfrm>
          </p:grpSpPr>
          <p:sp>
            <p:nvSpPr>
              <p:cNvPr id="102" name="AutoShape 66">
                <a:extLst>
                  <a:ext uri="{FF2B5EF4-FFF2-40B4-BE49-F238E27FC236}">
                    <a16:creationId xmlns:a16="http://schemas.microsoft.com/office/drawing/2014/main" id="{CB48D16D-DC46-A14D-AF13-4B9D56ABF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Oval 67">
                <a:extLst>
                  <a:ext uri="{FF2B5EF4-FFF2-40B4-BE49-F238E27FC236}">
                    <a16:creationId xmlns:a16="http://schemas.microsoft.com/office/drawing/2014/main" id="{F041407C-0C19-6C4F-8F3E-4A7D94326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4" name="Group 68">
                <a:extLst>
                  <a:ext uri="{FF2B5EF4-FFF2-40B4-BE49-F238E27FC236}">
                    <a16:creationId xmlns:a16="http://schemas.microsoft.com/office/drawing/2014/main" id="{6A71CA39-A7DF-1943-B6A1-1E142F1117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05" name="Freeform 69">
                  <a:extLst>
                    <a:ext uri="{FF2B5EF4-FFF2-40B4-BE49-F238E27FC236}">
                      <a16:creationId xmlns:a16="http://schemas.microsoft.com/office/drawing/2014/main" id="{1B873FD8-C30F-D849-8D30-5DE7A24B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70">
                  <a:extLst>
                    <a:ext uri="{FF2B5EF4-FFF2-40B4-BE49-F238E27FC236}">
                      <a16:creationId xmlns:a16="http://schemas.microsoft.com/office/drawing/2014/main" id="{BC67C678-9043-EC41-A437-09FB1B053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71">
                  <a:extLst>
                    <a:ext uri="{FF2B5EF4-FFF2-40B4-BE49-F238E27FC236}">
                      <a16:creationId xmlns:a16="http://schemas.microsoft.com/office/drawing/2014/main" id="{9EA0E4FA-7DB7-4741-8818-75B443193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72">
                  <a:extLst>
                    <a:ext uri="{FF2B5EF4-FFF2-40B4-BE49-F238E27FC236}">
                      <a16:creationId xmlns:a16="http://schemas.microsoft.com/office/drawing/2014/main" id="{A4071709-F283-624C-AE05-A17094B4E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09" name="图片 199">
              <a:extLst>
                <a:ext uri="{FF2B5EF4-FFF2-40B4-BE49-F238E27FC236}">
                  <a16:creationId xmlns:a16="http://schemas.microsoft.com/office/drawing/2014/main" id="{7BA5F665-C79D-7E41-AA4C-2E8A595C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583" y="1806288"/>
              <a:ext cx="479790" cy="482733"/>
            </a:xfrm>
            <a:prstGeom prst="rect">
              <a:avLst/>
            </a:prstGeom>
          </p:spPr>
        </p:pic>
        <p:pic>
          <p:nvPicPr>
            <p:cNvPr id="110" name="图片 199">
              <a:extLst>
                <a:ext uri="{FF2B5EF4-FFF2-40B4-BE49-F238E27FC236}">
                  <a16:creationId xmlns:a16="http://schemas.microsoft.com/office/drawing/2014/main" id="{F2D06D32-6C2A-1247-AD88-FC0C70181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401" y="1783426"/>
              <a:ext cx="479789" cy="482733"/>
            </a:xfrm>
            <a:prstGeom prst="rect">
              <a:avLst/>
            </a:prstGeom>
          </p:spPr>
        </p:pic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02104C2-9EB9-0E4B-87A0-60CDE15BA9D3}"/>
                </a:ext>
              </a:extLst>
            </p:cNvPr>
            <p:cNvCxnSpPr>
              <a:cxnSpLocks/>
              <a:stCxn id="102" idx="3"/>
              <a:endCxn id="84" idx="0"/>
            </p:cNvCxnSpPr>
            <p:nvPr/>
          </p:nvCxnSpPr>
          <p:spPr>
            <a:xfrm flipH="1">
              <a:off x="4485893" y="2923018"/>
              <a:ext cx="496276" cy="9131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D3F35D-8444-FF4B-99DD-B1AAF4736D35}"/>
                </a:ext>
              </a:extLst>
            </p:cNvPr>
            <p:cNvCxnSpPr>
              <a:cxnSpLocks/>
              <a:endCxn id="102" idx="4"/>
            </p:cNvCxnSpPr>
            <p:nvPr/>
          </p:nvCxnSpPr>
          <p:spPr>
            <a:xfrm flipH="1">
              <a:off x="5489266" y="2685030"/>
              <a:ext cx="20449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2DC75A-3335-AC47-B919-61A24B3D5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2136" y="2927449"/>
              <a:ext cx="406232" cy="8638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B5A62169-35C5-3945-BCC2-87445547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7557748" y="2395475"/>
              <a:ext cx="1014192" cy="692361"/>
            </a:xfrm>
            <a:prstGeom prst="rect">
              <a:avLst/>
            </a:prstGeom>
          </p:spPr>
        </p:pic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DE9A2589-A640-5F44-B071-3A7C04812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7084176" y="3776188"/>
              <a:ext cx="1014192" cy="692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0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58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Why runtime programmable networks?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676020" y="45720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Use case: Real-time security defense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Network devices swaps defenses in and out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Defenses dynamically migrate across the network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They shapeshift in real time for changing attacks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8ADC0A-DA07-534D-957C-721405125102}"/>
              </a:ext>
            </a:extLst>
          </p:cNvPr>
          <p:cNvGrpSpPr/>
          <p:nvPr/>
        </p:nvGrpSpPr>
        <p:grpSpPr>
          <a:xfrm>
            <a:off x="381000" y="1384710"/>
            <a:ext cx="8076508" cy="2917552"/>
            <a:chOff x="1905692" y="1411491"/>
            <a:chExt cx="8076508" cy="2917552"/>
          </a:xfrm>
        </p:grpSpPr>
        <p:sp>
          <p:nvSpPr>
            <p:cNvPr id="45" name="Cloud">
              <a:extLst>
                <a:ext uri="{FF2B5EF4-FFF2-40B4-BE49-F238E27FC236}">
                  <a16:creationId xmlns:a16="http://schemas.microsoft.com/office/drawing/2014/main" id="{BD10F790-015B-9F4E-88E7-061AF4A026C5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5568412" y="2802139"/>
              <a:ext cx="2125663" cy="13985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Cloud">
              <a:extLst>
                <a:ext uri="{FF2B5EF4-FFF2-40B4-BE49-F238E27FC236}">
                  <a16:creationId xmlns:a16="http://schemas.microsoft.com/office/drawing/2014/main" id="{AFFA957A-691B-334F-93BC-25845E477D8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111625" y="1678190"/>
              <a:ext cx="1581150" cy="9366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Cloud">
              <a:extLst>
                <a:ext uri="{FF2B5EF4-FFF2-40B4-BE49-F238E27FC236}">
                  <a16:creationId xmlns:a16="http://schemas.microsoft.com/office/drawing/2014/main" id="{39FA4CD2-8A6C-1F43-82BF-A80336743088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179763" y="3122815"/>
              <a:ext cx="1619250" cy="95885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Line 7">
              <a:extLst>
                <a:ext uri="{FF2B5EF4-FFF2-40B4-BE49-F238E27FC236}">
                  <a16:creationId xmlns:a16="http://schemas.microsoft.com/office/drawing/2014/main" id="{D9A783CE-A97A-0A44-9C42-798B83989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913" y="2540202"/>
              <a:ext cx="801687" cy="68103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8">
              <a:extLst>
                <a:ext uri="{FF2B5EF4-FFF2-40B4-BE49-F238E27FC236}">
                  <a16:creationId xmlns:a16="http://schemas.microsoft.com/office/drawing/2014/main" id="{20A590F6-7CCB-614F-9CC5-2B91C7BF23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91063" y="3646690"/>
              <a:ext cx="113665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9">
              <a:extLst>
                <a:ext uri="{FF2B5EF4-FFF2-40B4-BE49-F238E27FC236}">
                  <a16:creationId xmlns:a16="http://schemas.microsoft.com/office/drawing/2014/main" id="{C533EA3A-AAC9-2F4F-BB44-16495A996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97513" y="2270327"/>
              <a:ext cx="1408112" cy="59848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Cloud">
              <a:extLst>
                <a:ext uri="{FF2B5EF4-FFF2-40B4-BE49-F238E27FC236}">
                  <a16:creationId xmlns:a16="http://schemas.microsoft.com/office/drawing/2014/main" id="{D090D908-CD54-6647-80BE-8BADD8C06A6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257425" y="1811540"/>
              <a:ext cx="1325563" cy="9366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Cloud">
              <a:extLst>
                <a:ext uri="{FF2B5EF4-FFF2-40B4-BE49-F238E27FC236}">
                  <a16:creationId xmlns:a16="http://schemas.microsoft.com/office/drawing/2014/main" id="{AA605075-CAC3-8E46-9469-4DD3D199775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310438" y="1635327"/>
              <a:ext cx="1619250" cy="95885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Cloud">
              <a:extLst>
                <a:ext uri="{FF2B5EF4-FFF2-40B4-BE49-F238E27FC236}">
                  <a16:creationId xmlns:a16="http://schemas.microsoft.com/office/drawing/2014/main" id="{55DD05A8-7B49-DB4A-8DE9-227429B11FA6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8451850" y="2932315"/>
              <a:ext cx="1231900" cy="73025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0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1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300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7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7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0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0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50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2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10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69696"/>
              </a:outerShdw>
            </a:effectLst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736FBBE3-97DE-A446-A396-149FC7D5A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16738" y="2216352"/>
              <a:ext cx="422275" cy="66357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14">
              <a:extLst>
                <a:ext uri="{FF2B5EF4-FFF2-40B4-BE49-F238E27FC236}">
                  <a16:creationId xmlns:a16="http://schemas.microsoft.com/office/drawing/2014/main" id="{79A8159C-733E-CE4C-8AF9-F5A28EA201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07375" y="2614815"/>
              <a:ext cx="652463" cy="35083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15">
              <a:extLst>
                <a:ext uri="{FF2B5EF4-FFF2-40B4-BE49-F238E27FC236}">
                  <a16:creationId xmlns:a16="http://schemas.microsoft.com/office/drawing/2014/main" id="{87D68492-0A5D-6448-81E4-0E914A8E3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20175" y="2095702"/>
              <a:ext cx="563563" cy="317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77348E22-D9ED-8542-9682-C17CBC3FE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4038" y="3530801"/>
              <a:ext cx="461962" cy="16500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Line 17">
              <a:extLst>
                <a:ext uri="{FF2B5EF4-FFF2-40B4-BE49-F238E27FC236}">
                  <a16:creationId xmlns:a16="http://schemas.microsoft.com/office/drawing/2014/main" id="{D52024CD-DF61-4241-926D-D57F8947F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488" y="2410027"/>
              <a:ext cx="1109662" cy="10953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Line 18">
              <a:extLst>
                <a:ext uri="{FF2B5EF4-FFF2-40B4-BE49-F238E27FC236}">
                  <a16:creationId xmlns:a16="http://schemas.microsoft.com/office/drawing/2014/main" id="{6C45F67A-992E-084D-BC91-3002300ADD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71850" y="2406852"/>
              <a:ext cx="358775" cy="85090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Line 19">
              <a:extLst>
                <a:ext uri="{FF2B5EF4-FFF2-40B4-BE49-F238E27FC236}">
                  <a16:creationId xmlns:a16="http://schemas.microsoft.com/office/drawing/2014/main" id="{9E14CBD9-80B6-4740-A5C6-B938BDD08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025" y="1759152"/>
              <a:ext cx="158750" cy="25082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Line 20">
              <a:extLst>
                <a:ext uri="{FF2B5EF4-FFF2-40B4-BE49-F238E27FC236}">
                  <a16:creationId xmlns:a16="http://schemas.microsoft.com/office/drawing/2014/main" id="{A77A8694-4ABD-064F-B400-10E7B3040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6934" y="2660851"/>
              <a:ext cx="204479" cy="271463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3" name="Group 212">
              <a:extLst>
                <a:ext uri="{FF2B5EF4-FFF2-40B4-BE49-F238E27FC236}">
                  <a16:creationId xmlns:a16="http://schemas.microsoft.com/office/drawing/2014/main" id="{1E81F237-8678-2448-B8FC-9E45D7726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922" y="2521152"/>
              <a:ext cx="407988" cy="233363"/>
              <a:chOff x="2423" y="2253"/>
              <a:chExt cx="257" cy="147"/>
            </a:xfrm>
          </p:grpSpPr>
          <p:sp>
            <p:nvSpPr>
              <p:cNvPr id="231" name="AutoShape 22">
                <a:extLst>
                  <a:ext uri="{FF2B5EF4-FFF2-40B4-BE49-F238E27FC236}">
                    <a16:creationId xmlns:a16="http://schemas.microsoft.com/office/drawing/2014/main" id="{A9F1B967-C4D3-FD4C-AA29-C90F49535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2" name="Oval 349">
                <a:extLst>
                  <a:ext uri="{FF2B5EF4-FFF2-40B4-BE49-F238E27FC236}">
                    <a16:creationId xmlns:a16="http://schemas.microsoft.com/office/drawing/2014/main" id="{72C6D6FB-9680-3240-9245-8DC45ABA6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33" name="Group 350">
                <a:extLst>
                  <a:ext uri="{FF2B5EF4-FFF2-40B4-BE49-F238E27FC236}">
                    <a16:creationId xmlns:a16="http://schemas.microsoft.com/office/drawing/2014/main" id="{C486D19E-0427-7847-B269-963EA6319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34" name="Freeform 351">
                  <a:extLst>
                    <a:ext uri="{FF2B5EF4-FFF2-40B4-BE49-F238E27FC236}">
                      <a16:creationId xmlns:a16="http://schemas.microsoft.com/office/drawing/2014/main" id="{25A8435A-5F6C-264C-9932-B2794F7AE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5" name="Freeform 352">
                  <a:extLst>
                    <a:ext uri="{FF2B5EF4-FFF2-40B4-BE49-F238E27FC236}">
                      <a16:creationId xmlns:a16="http://schemas.microsoft.com/office/drawing/2014/main" id="{223E479C-2289-804A-A1EA-D7BC36BCF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6" name="Freeform 353">
                  <a:extLst>
                    <a:ext uri="{FF2B5EF4-FFF2-40B4-BE49-F238E27FC236}">
                      <a16:creationId xmlns:a16="http://schemas.microsoft.com/office/drawing/2014/main" id="{3A9CBB83-6CFE-9F4F-A2DA-2C4F30482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7" name="Freeform 354">
                  <a:extLst>
                    <a:ext uri="{FF2B5EF4-FFF2-40B4-BE49-F238E27FC236}">
                      <a16:creationId xmlns:a16="http://schemas.microsoft.com/office/drawing/2014/main" id="{5ABC4C13-E37F-544E-AAFE-F5E5DB2A0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4" name="Group 213">
              <a:extLst>
                <a:ext uri="{FF2B5EF4-FFF2-40B4-BE49-F238E27FC236}">
                  <a16:creationId xmlns:a16="http://schemas.microsoft.com/office/drawing/2014/main" id="{9C26A996-FA16-714F-94E4-47D8D89D35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3422" y="2256040"/>
              <a:ext cx="407988" cy="233362"/>
              <a:chOff x="2423" y="2253"/>
              <a:chExt cx="257" cy="147"/>
            </a:xfrm>
          </p:grpSpPr>
          <p:sp>
            <p:nvSpPr>
              <p:cNvPr id="224" name="AutoShape 30">
                <a:extLst>
                  <a:ext uri="{FF2B5EF4-FFF2-40B4-BE49-F238E27FC236}">
                    <a16:creationId xmlns:a16="http://schemas.microsoft.com/office/drawing/2014/main" id="{F20D10E4-6AC0-9348-9693-989EA2B4E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5" name="Oval 342">
                <a:extLst>
                  <a:ext uri="{FF2B5EF4-FFF2-40B4-BE49-F238E27FC236}">
                    <a16:creationId xmlns:a16="http://schemas.microsoft.com/office/drawing/2014/main" id="{0CFB1122-FAC6-DA4D-B759-E3829621F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26" name="Group 343">
                <a:extLst>
                  <a:ext uri="{FF2B5EF4-FFF2-40B4-BE49-F238E27FC236}">
                    <a16:creationId xmlns:a16="http://schemas.microsoft.com/office/drawing/2014/main" id="{7FA16AA8-6800-FE43-939E-A10041449C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27" name="Freeform 344">
                  <a:extLst>
                    <a:ext uri="{FF2B5EF4-FFF2-40B4-BE49-F238E27FC236}">
                      <a16:creationId xmlns:a16="http://schemas.microsoft.com/office/drawing/2014/main" id="{7B70B537-964A-6649-9EC3-02D9D7491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8" name="Freeform 345">
                  <a:extLst>
                    <a:ext uri="{FF2B5EF4-FFF2-40B4-BE49-F238E27FC236}">
                      <a16:creationId xmlns:a16="http://schemas.microsoft.com/office/drawing/2014/main" id="{FD08AB1A-B229-134E-8566-399588457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9" name="Freeform 346">
                  <a:extLst>
                    <a:ext uri="{FF2B5EF4-FFF2-40B4-BE49-F238E27FC236}">
                      <a16:creationId xmlns:a16="http://schemas.microsoft.com/office/drawing/2014/main" id="{FA1353A4-7CC2-C54B-A457-4822E92C6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0" name="Freeform 347">
                  <a:extLst>
                    <a:ext uri="{FF2B5EF4-FFF2-40B4-BE49-F238E27FC236}">
                      <a16:creationId xmlns:a16="http://schemas.microsoft.com/office/drawing/2014/main" id="{68A0DDCA-F811-AB4D-AA9F-178D65923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5" name="Group 214">
              <a:extLst>
                <a:ext uri="{FF2B5EF4-FFF2-40B4-BE49-F238E27FC236}">
                  <a16:creationId xmlns:a16="http://schemas.microsoft.com/office/drawing/2014/main" id="{BF8C8CFA-E3A5-DB46-8419-548CB159D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2025" y="1900440"/>
              <a:ext cx="407988" cy="233362"/>
              <a:chOff x="2423" y="2253"/>
              <a:chExt cx="257" cy="147"/>
            </a:xfrm>
          </p:grpSpPr>
          <p:sp>
            <p:nvSpPr>
              <p:cNvPr id="217" name="AutoShape 38">
                <a:extLst>
                  <a:ext uri="{FF2B5EF4-FFF2-40B4-BE49-F238E27FC236}">
                    <a16:creationId xmlns:a16="http://schemas.microsoft.com/office/drawing/2014/main" id="{47CBDB97-1049-3545-AD35-FD62C1BDB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8" name="Oval 335">
                <a:extLst>
                  <a:ext uri="{FF2B5EF4-FFF2-40B4-BE49-F238E27FC236}">
                    <a16:creationId xmlns:a16="http://schemas.microsoft.com/office/drawing/2014/main" id="{04795242-CF3A-1E4B-9B7D-B5E944F0E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19" name="Group 336">
                <a:extLst>
                  <a:ext uri="{FF2B5EF4-FFF2-40B4-BE49-F238E27FC236}">
                    <a16:creationId xmlns:a16="http://schemas.microsoft.com/office/drawing/2014/main" id="{85196A17-AD3F-E240-8DE8-2CE15FB6AB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20" name="Freeform 337">
                  <a:extLst>
                    <a:ext uri="{FF2B5EF4-FFF2-40B4-BE49-F238E27FC236}">
                      <a16:creationId xmlns:a16="http://schemas.microsoft.com/office/drawing/2014/main" id="{932C81A0-B17C-0D41-ABCB-78393369C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1" name="Freeform 338">
                  <a:extLst>
                    <a:ext uri="{FF2B5EF4-FFF2-40B4-BE49-F238E27FC236}">
                      <a16:creationId xmlns:a16="http://schemas.microsoft.com/office/drawing/2014/main" id="{D82821AA-0EA2-864D-91EA-619C4ED221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2" name="Freeform 339">
                  <a:extLst>
                    <a:ext uri="{FF2B5EF4-FFF2-40B4-BE49-F238E27FC236}">
                      <a16:creationId xmlns:a16="http://schemas.microsoft.com/office/drawing/2014/main" id="{485BEB77-E588-5548-B5C0-023479C73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3" name="Freeform 340">
                  <a:extLst>
                    <a:ext uri="{FF2B5EF4-FFF2-40B4-BE49-F238E27FC236}">
                      <a16:creationId xmlns:a16="http://schemas.microsoft.com/office/drawing/2014/main" id="{FDEF25B5-1F3B-114F-9DBA-E53C7147D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6" name="Group 215">
              <a:extLst>
                <a:ext uri="{FF2B5EF4-FFF2-40B4-BE49-F238E27FC236}">
                  <a16:creationId xmlns:a16="http://schemas.microsoft.com/office/drawing/2014/main" id="{10B27BAE-586B-DC40-A32F-1790E2EC7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1572" y="2841827"/>
              <a:ext cx="407988" cy="233363"/>
              <a:chOff x="2423" y="2253"/>
              <a:chExt cx="257" cy="147"/>
            </a:xfrm>
          </p:grpSpPr>
          <p:sp>
            <p:nvSpPr>
              <p:cNvPr id="210" name="AutoShape 46">
                <a:extLst>
                  <a:ext uri="{FF2B5EF4-FFF2-40B4-BE49-F238E27FC236}">
                    <a16:creationId xmlns:a16="http://schemas.microsoft.com/office/drawing/2014/main" id="{EB33F39E-5ACF-3D44-B172-95772403E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1" name="Oval 328">
                <a:extLst>
                  <a:ext uri="{FF2B5EF4-FFF2-40B4-BE49-F238E27FC236}">
                    <a16:creationId xmlns:a16="http://schemas.microsoft.com/office/drawing/2014/main" id="{6E82209E-EC1B-BE48-B032-8EBCC04F0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12" name="Group 329">
                <a:extLst>
                  <a:ext uri="{FF2B5EF4-FFF2-40B4-BE49-F238E27FC236}">
                    <a16:creationId xmlns:a16="http://schemas.microsoft.com/office/drawing/2014/main" id="{A8A6EAA4-94E0-9343-AE8E-4D32B644C9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13" name="Freeform 330">
                  <a:extLst>
                    <a:ext uri="{FF2B5EF4-FFF2-40B4-BE49-F238E27FC236}">
                      <a16:creationId xmlns:a16="http://schemas.microsoft.com/office/drawing/2014/main" id="{A0C0412A-18BF-7B45-9D9F-99A66E394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4" name="Freeform 331">
                  <a:extLst>
                    <a:ext uri="{FF2B5EF4-FFF2-40B4-BE49-F238E27FC236}">
                      <a16:creationId xmlns:a16="http://schemas.microsoft.com/office/drawing/2014/main" id="{2935EABD-C7E8-1946-9937-CBA526AD5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5" name="Freeform 332">
                  <a:extLst>
                    <a:ext uri="{FF2B5EF4-FFF2-40B4-BE49-F238E27FC236}">
                      <a16:creationId xmlns:a16="http://schemas.microsoft.com/office/drawing/2014/main" id="{EAB8AE82-88AB-4142-AF54-84F9496A8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6" name="Freeform 333">
                  <a:extLst>
                    <a:ext uri="{FF2B5EF4-FFF2-40B4-BE49-F238E27FC236}">
                      <a16:creationId xmlns:a16="http://schemas.microsoft.com/office/drawing/2014/main" id="{D6AD7D62-8D73-3F4D-8AF3-7FD83B2BD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7" name="Group 216">
              <a:extLst>
                <a:ext uri="{FF2B5EF4-FFF2-40B4-BE49-F238E27FC236}">
                  <a16:creationId xmlns:a16="http://schemas.microsoft.com/office/drawing/2014/main" id="{3D89D274-78A2-3140-9721-25A89D2D9C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8300" y="3418090"/>
              <a:ext cx="407988" cy="233362"/>
              <a:chOff x="2423" y="2253"/>
              <a:chExt cx="257" cy="147"/>
            </a:xfrm>
          </p:grpSpPr>
          <p:sp>
            <p:nvSpPr>
              <p:cNvPr id="203" name="AutoShape 54">
                <a:extLst>
                  <a:ext uri="{FF2B5EF4-FFF2-40B4-BE49-F238E27FC236}">
                    <a16:creationId xmlns:a16="http://schemas.microsoft.com/office/drawing/2014/main" id="{6CA8B253-DBAE-C24C-8211-BD3E5AD98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4" name="Oval 321">
                <a:extLst>
                  <a:ext uri="{FF2B5EF4-FFF2-40B4-BE49-F238E27FC236}">
                    <a16:creationId xmlns:a16="http://schemas.microsoft.com/office/drawing/2014/main" id="{7DC8F874-4C0B-5640-96A3-2B7E355D2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05" name="Group 322">
                <a:extLst>
                  <a:ext uri="{FF2B5EF4-FFF2-40B4-BE49-F238E27FC236}">
                    <a16:creationId xmlns:a16="http://schemas.microsoft.com/office/drawing/2014/main" id="{0E039EA6-B102-A645-8377-60965CEAE2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206" name="Freeform 323">
                  <a:extLst>
                    <a:ext uri="{FF2B5EF4-FFF2-40B4-BE49-F238E27FC236}">
                      <a16:creationId xmlns:a16="http://schemas.microsoft.com/office/drawing/2014/main" id="{43EA65CF-5070-5941-9BC0-C6EBF079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7" name="Freeform 324">
                  <a:extLst>
                    <a:ext uri="{FF2B5EF4-FFF2-40B4-BE49-F238E27FC236}">
                      <a16:creationId xmlns:a16="http://schemas.microsoft.com/office/drawing/2014/main" id="{506C4225-82AA-B44A-ADC2-5744DF83C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8" name="Freeform 325">
                  <a:extLst>
                    <a:ext uri="{FF2B5EF4-FFF2-40B4-BE49-F238E27FC236}">
                      <a16:creationId xmlns:a16="http://schemas.microsoft.com/office/drawing/2014/main" id="{2CE82BD7-6DC0-C441-B45C-AFFF9ECF6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9" name="Freeform 326">
                  <a:extLst>
                    <a:ext uri="{FF2B5EF4-FFF2-40B4-BE49-F238E27FC236}">
                      <a16:creationId xmlns:a16="http://schemas.microsoft.com/office/drawing/2014/main" id="{8ABE529C-7503-6548-9691-5DFD53001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8" name="Group 217">
              <a:extLst>
                <a:ext uri="{FF2B5EF4-FFF2-40B4-BE49-F238E27FC236}">
                  <a16:creationId xmlns:a16="http://schemas.microsoft.com/office/drawing/2014/main" id="{AFF1398D-CE95-8F4B-B0D1-02D87D20E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3200" y="2122690"/>
              <a:ext cx="407988" cy="233362"/>
              <a:chOff x="2423" y="2253"/>
              <a:chExt cx="257" cy="147"/>
            </a:xfrm>
          </p:grpSpPr>
          <p:sp>
            <p:nvSpPr>
              <p:cNvPr id="196" name="AutoShape 62">
                <a:extLst>
                  <a:ext uri="{FF2B5EF4-FFF2-40B4-BE49-F238E27FC236}">
                    <a16:creationId xmlns:a16="http://schemas.microsoft.com/office/drawing/2014/main" id="{5AC3E780-C55E-6A44-B80F-87030722A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Oval 314">
                <a:extLst>
                  <a:ext uri="{FF2B5EF4-FFF2-40B4-BE49-F238E27FC236}">
                    <a16:creationId xmlns:a16="http://schemas.microsoft.com/office/drawing/2014/main" id="{DE27E859-CB28-BD4D-A08A-7CB0FA8F4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98" name="Group 315">
                <a:extLst>
                  <a:ext uri="{FF2B5EF4-FFF2-40B4-BE49-F238E27FC236}">
                    <a16:creationId xmlns:a16="http://schemas.microsoft.com/office/drawing/2014/main" id="{6EDCDEB5-7DA5-214B-9969-F4F60DBA95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99" name="Freeform 316">
                  <a:extLst>
                    <a:ext uri="{FF2B5EF4-FFF2-40B4-BE49-F238E27FC236}">
                      <a16:creationId xmlns:a16="http://schemas.microsoft.com/office/drawing/2014/main" id="{87FD9BE6-0F0E-BD43-B32B-D9726502A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0" name="Freeform 317">
                  <a:extLst>
                    <a:ext uri="{FF2B5EF4-FFF2-40B4-BE49-F238E27FC236}">
                      <a16:creationId xmlns:a16="http://schemas.microsoft.com/office/drawing/2014/main" id="{6EFE1133-2EBB-D643-900E-F1D9CC495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1" name="Freeform 318">
                  <a:extLst>
                    <a:ext uri="{FF2B5EF4-FFF2-40B4-BE49-F238E27FC236}">
                      <a16:creationId xmlns:a16="http://schemas.microsoft.com/office/drawing/2014/main" id="{E71D313F-8F69-AB46-8D77-D0AF355401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2" name="Freeform 319">
                  <a:extLst>
                    <a:ext uri="{FF2B5EF4-FFF2-40B4-BE49-F238E27FC236}">
                      <a16:creationId xmlns:a16="http://schemas.microsoft.com/office/drawing/2014/main" id="{70018B5A-A59B-2342-9F8A-5A9121E86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9" name="Group 218">
              <a:extLst>
                <a:ext uri="{FF2B5EF4-FFF2-40B4-BE49-F238E27FC236}">
                  <a16:creationId xmlns:a16="http://schemas.microsoft.com/office/drawing/2014/main" id="{9DCBC3D3-2358-1F4D-83E6-8A9F4EFD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4072" y="3532390"/>
              <a:ext cx="407988" cy="233362"/>
              <a:chOff x="2423" y="2253"/>
              <a:chExt cx="257" cy="147"/>
            </a:xfrm>
          </p:grpSpPr>
          <p:sp>
            <p:nvSpPr>
              <p:cNvPr id="189" name="AutoShape 70">
                <a:extLst>
                  <a:ext uri="{FF2B5EF4-FFF2-40B4-BE49-F238E27FC236}">
                    <a16:creationId xmlns:a16="http://schemas.microsoft.com/office/drawing/2014/main" id="{D5692C27-FD13-F140-97CF-0F9CF9A60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Oval 307">
                <a:extLst>
                  <a:ext uri="{FF2B5EF4-FFF2-40B4-BE49-F238E27FC236}">
                    <a16:creationId xmlns:a16="http://schemas.microsoft.com/office/drawing/2014/main" id="{074FA27F-C783-6343-9C75-8F037E300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91" name="Group 308">
                <a:extLst>
                  <a:ext uri="{FF2B5EF4-FFF2-40B4-BE49-F238E27FC236}">
                    <a16:creationId xmlns:a16="http://schemas.microsoft.com/office/drawing/2014/main" id="{451849D2-F256-1F43-8CAE-CF41A3684C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92" name="Freeform 309">
                  <a:extLst>
                    <a:ext uri="{FF2B5EF4-FFF2-40B4-BE49-F238E27FC236}">
                      <a16:creationId xmlns:a16="http://schemas.microsoft.com/office/drawing/2014/main" id="{39B13C46-226E-A443-8CA2-D42CEB502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3" name="Freeform 310">
                  <a:extLst>
                    <a:ext uri="{FF2B5EF4-FFF2-40B4-BE49-F238E27FC236}">
                      <a16:creationId xmlns:a16="http://schemas.microsoft.com/office/drawing/2014/main" id="{925C972F-4D61-3544-9D26-A525007B9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4" name="Freeform 311">
                  <a:extLst>
                    <a:ext uri="{FF2B5EF4-FFF2-40B4-BE49-F238E27FC236}">
                      <a16:creationId xmlns:a16="http://schemas.microsoft.com/office/drawing/2014/main" id="{2632FA54-ED6D-FE46-83C9-07D5DE2C1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95" name="Freeform 312">
                  <a:extLst>
                    <a:ext uri="{FF2B5EF4-FFF2-40B4-BE49-F238E27FC236}">
                      <a16:creationId xmlns:a16="http://schemas.microsoft.com/office/drawing/2014/main" id="{B470A225-FC38-CE4A-ABDB-E46200B3A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0" name="Group 219">
              <a:extLst>
                <a:ext uri="{FF2B5EF4-FFF2-40B4-BE49-F238E27FC236}">
                  <a16:creationId xmlns:a16="http://schemas.microsoft.com/office/drawing/2014/main" id="{173E2F5F-3190-AF49-9C1D-F2791766D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3447" y="2105227"/>
              <a:ext cx="407988" cy="233363"/>
              <a:chOff x="2423" y="2253"/>
              <a:chExt cx="257" cy="147"/>
            </a:xfrm>
          </p:grpSpPr>
          <p:sp>
            <p:nvSpPr>
              <p:cNvPr id="182" name="AutoShape 78">
                <a:extLst>
                  <a:ext uri="{FF2B5EF4-FFF2-40B4-BE49-F238E27FC236}">
                    <a16:creationId xmlns:a16="http://schemas.microsoft.com/office/drawing/2014/main" id="{674EFCC3-3BB9-DF45-9652-D7BEB9AF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Oval 300">
                <a:extLst>
                  <a:ext uri="{FF2B5EF4-FFF2-40B4-BE49-F238E27FC236}">
                    <a16:creationId xmlns:a16="http://schemas.microsoft.com/office/drawing/2014/main" id="{359C18BE-3B96-D94E-9476-F2193B42E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84" name="Group 301">
                <a:extLst>
                  <a:ext uri="{FF2B5EF4-FFF2-40B4-BE49-F238E27FC236}">
                    <a16:creationId xmlns:a16="http://schemas.microsoft.com/office/drawing/2014/main" id="{2BB075E5-1EC0-984F-AAD7-39A80F901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85" name="Freeform 302">
                  <a:extLst>
                    <a:ext uri="{FF2B5EF4-FFF2-40B4-BE49-F238E27FC236}">
                      <a16:creationId xmlns:a16="http://schemas.microsoft.com/office/drawing/2014/main" id="{C115F1AB-4FB9-5C49-8B2E-20C20E344A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6" name="Freeform 303">
                  <a:extLst>
                    <a:ext uri="{FF2B5EF4-FFF2-40B4-BE49-F238E27FC236}">
                      <a16:creationId xmlns:a16="http://schemas.microsoft.com/office/drawing/2014/main" id="{A6FC72AE-83DD-8148-B720-F1CE385A8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7" name="Freeform 304">
                  <a:extLst>
                    <a:ext uri="{FF2B5EF4-FFF2-40B4-BE49-F238E27FC236}">
                      <a16:creationId xmlns:a16="http://schemas.microsoft.com/office/drawing/2014/main" id="{D79CBF22-158B-4449-824A-9D95A67FB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8" name="Freeform 305">
                  <a:extLst>
                    <a:ext uri="{FF2B5EF4-FFF2-40B4-BE49-F238E27FC236}">
                      <a16:creationId xmlns:a16="http://schemas.microsoft.com/office/drawing/2014/main" id="{FD48622E-432D-5C4E-B164-E26CA32D4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1" name="Group 220">
              <a:extLst>
                <a:ext uri="{FF2B5EF4-FFF2-40B4-BE49-F238E27FC236}">
                  <a16:creationId xmlns:a16="http://schemas.microsoft.com/office/drawing/2014/main" id="{87420F76-2897-A648-8178-9589F501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2372" y="1960765"/>
              <a:ext cx="407988" cy="233362"/>
              <a:chOff x="2423" y="2253"/>
              <a:chExt cx="257" cy="147"/>
            </a:xfrm>
          </p:grpSpPr>
          <p:sp>
            <p:nvSpPr>
              <p:cNvPr id="175" name="AutoShape 94">
                <a:extLst>
                  <a:ext uri="{FF2B5EF4-FFF2-40B4-BE49-F238E27FC236}">
                    <a16:creationId xmlns:a16="http://schemas.microsoft.com/office/drawing/2014/main" id="{B1BCEE4E-5388-2742-BF60-0079762AA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Oval 293">
                <a:extLst>
                  <a:ext uri="{FF2B5EF4-FFF2-40B4-BE49-F238E27FC236}">
                    <a16:creationId xmlns:a16="http://schemas.microsoft.com/office/drawing/2014/main" id="{321E6BB2-D799-C745-8416-96CC96DA1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77" name="Group 294">
                <a:extLst>
                  <a:ext uri="{FF2B5EF4-FFF2-40B4-BE49-F238E27FC236}">
                    <a16:creationId xmlns:a16="http://schemas.microsoft.com/office/drawing/2014/main" id="{76C0E01F-CA51-9949-BB01-940F67C0F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78" name="Freeform 295">
                  <a:extLst>
                    <a:ext uri="{FF2B5EF4-FFF2-40B4-BE49-F238E27FC236}">
                      <a16:creationId xmlns:a16="http://schemas.microsoft.com/office/drawing/2014/main" id="{F9ED2065-2E3C-E34B-9375-31F2F3A34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9" name="Freeform 296">
                  <a:extLst>
                    <a:ext uri="{FF2B5EF4-FFF2-40B4-BE49-F238E27FC236}">
                      <a16:creationId xmlns:a16="http://schemas.microsoft.com/office/drawing/2014/main" id="{42D083FD-3537-6446-8FBE-E5C091D9F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0" name="Freeform 297">
                  <a:extLst>
                    <a:ext uri="{FF2B5EF4-FFF2-40B4-BE49-F238E27FC236}">
                      <a16:creationId xmlns:a16="http://schemas.microsoft.com/office/drawing/2014/main" id="{AC8F46D0-20E3-8C4A-BF89-0EBAD9CFB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81" name="Freeform 298">
                  <a:extLst>
                    <a:ext uri="{FF2B5EF4-FFF2-40B4-BE49-F238E27FC236}">
                      <a16:creationId xmlns:a16="http://schemas.microsoft.com/office/drawing/2014/main" id="{A000E297-8014-3547-B680-A1DB621AF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2" name="Group 221">
              <a:extLst>
                <a:ext uri="{FF2B5EF4-FFF2-40B4-BE49-F238E27FC236}">
                  <a16:creationId xmlns:a16="http://schemas.microsoft.com/office/drawing/2014/main" id="{499BE0ED-2EB9-7640-84A5-431470837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08947" y="2479877"/>
              <a:ext cx="407988" cy="233363"/>
              <a:chOff x="2423" y="2253"/>
              <a:chExt cx="257" cy="147"/>
            </a:xfrm>
          </p:grpSpPr>
          <p:sp>
            <p:nvSpPr>
              <p:cNvPr id="168" name="AutoShape 102">
                <a:extLst>
                  <a:ext uri="{FF2B5EF4-FFF2-40B4-BE49-F238E27FC236}">
                    <a16:creationId xmlns:a16="http://schemas.microsoft.com/office/drawing/2014/main" id="{3BD4DDD6-E02C-514F-8EE3-530D2142C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Oval 286">
                <a:extLst>
                  <a:ext uri="{FF2B5EF4-FFF2-40B4-BE49-F238E27FC236}">
                    <a16:creationId xmlns:a16="http://schemas.microsoft.com/office/drawing/2014/main" id="{BAD5D8A9-8665-7743-99E3-22291C61A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70" name="Group 287">
                <a:extLst>
                  <a:ext uri="{FF2B5EF4-FFF2-40B4-BE49-F238E27FC236}">
                    <a16:creationId xmlns:a16="http://schemas.microsoft.com/office/drawing/2014/main" id="{4FE1F0FE-173D-394D-9DFA-441C97ECE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71" name="Freeform 288">
                  <a:extLst>
                    <a:ext uri="{FF2B5EF4-FFF2-40B4-BE49-F238E27FC236}">
                      <a16:creationId xmlns:a16="http://schemas.microsoft.com/office/drawing/2014/main" id="{B21E0FAB-F9E2-C94F-9C36-0469F6ED9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2" name="Freeform 289">
                  <a:extLst>
                    <a:ext uri="{FF2B5EF4-FFF2-40B4-BE49-F238E27FC236}">
                      <a16:creationId xmlns:a16="http://schemas.microsoft.com/office/drawing/2014/main" id="{A664A8F7-8773-6E45-A7B0-2C7F171AA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3" name="Freeform 290">
                  <a:extLst>
                    <a:ext uri="{FF2B5EF4-FFF2-40B4-BE49-F238E27FC236}">
                      <a16:creationId xmlns:a16="http://schemas.microsoft.com/office/drawing/2014/main" id="{C00A6469-1B33-7041-ADCD-C3300D8A4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74" name="Freeform 291">
                  <a:extLst>
                    <a:ext uri="{FF2B5EF4-FFF2-40B4-BE49-F238E27FC236}">
                      <a16:creationId xmlns:a16="http://schemas.microsoft.com/office/drawing/2014/main" id="{08A732F7-48E4-4E40-89D1-235971E65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D6DE0977-B41B-2E4E-9714-30737CE5A1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0700" y="2387802"/>
              <a:ext cx="407988" cy="233363"/>
              <a:chOff x="2423" y="2253"/>
              <a:chExt cx="257" cy="147"/>
            </a:xfrm>
          </p:grpSpPr>
          <p:sp>
            <p:nvSpPr>
              <p:cNvPr id="161" name="AutoShape 110">
                <a:extLst>
                  <a:ext uri="{FF2B5EF4-FFF2-40B4-BE49-F238E27FC236}">
                    <a16:creationId xmlns:a16="http://schemas.microsoft.com/office/drawing/2014/main" id="{950DE829-EA9B-9442-B70A-7EC935073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Oval 279">
                <a:extLst>
                  <a:ext uri="{FF2B5EF4-FFF2-40B4-BE49-F238E27FC236}">
                    <a16:creationId xmlns:a16="http://schemas.microsoft.com/office/drawing/2014/main" id="{CDF0A717-AF46-F947-895F-E0C1A2BD8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63" name="Group 280">
                <a:extLst>
                  <a:ext uri="{FF2B5EF4-FFF2-40B4-BE49-F238E27FC236}">
                    <a16:creationId xmlns:a16="http://schemas.microsoft.com/office/drawing/2014/main" id="{CE9630C7-BA28-224A-8D21-5F33FB192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64" name="Freeform 281">
                  <a:extLst>
                    <a:ext uri="{FF2B5EF4-FFF2-40B4-BE49-F238E27FC236}">
                      <a16:creationId xmlns:a16="http://schemas.microsoft.com/office/drawing/2014/main" id="{F9B5F6A7-98DB-7C4A-8674-DE92966CB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5" name="Freeform 282">
                  <a:extLst>
                    <a:ext uri="{FF2B5EF4-FFF2-40B4-BE49-F238E27FC236}">
                      <a16:creationId xmlns:a16="http://schemas.microsoft.com/office/drawing/2014/main" id="{39941A8D-7DD3-B14E-83AA-556E850DB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6" name="Freeform 283">
                  <a:extLst>
                    <a:ext uri="{FF2B5EF4-FFF2-40B4-BE49-F238E27FC236}">
                      <a16:creationId xmlns:a16="http://schemas.microsoft.com/office/drawing/2014/main" id="{2B2CC011-D1EA-7549-BCF7-D27DD5DDAD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7" name="Freeform 284">
                  <a:extLst>
                    <a:ext uri="{FF2B5EF4-FFF2-40B4-BE49-F238E27FC236}">
                      <a16:creationId xmlns:a16="http://schemas.microsoft.com/office/drawing/2014/main" id="{D68179BE-F5DE-EE46-A41A-EB13B2942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4" name="Group 223">
              <a:extLst>
                <a:ext uri="{FF2B5EF4-FFF2-40B4-BE49-F238E27FC236}">
                  <a16:creationId xmlns:a16="http://schemas.microsoft.com/office/drawing/2014/main" id="{F682B523-8FE1-F340-A4C1-C5D76C1B5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3300" y="3160915"/>
              <a:ext cx="407988" cy="233362"/>
              <a:chOff x="2423" y="2253"/>
              <a:chExt cx="257" cy="147"/>
            </a:xfrm>
          </p:grpSpPr>
          <p:sp>
            <p:nvSpPr>
              <p:cNvPr id="154" name="AutoShape 118">
                <a:extLst>
                  <a:ext uri="{FF2B5EF4-FFF2-40B4-BE49-F238E27FC236}">
                    <a16:creationId xmlns:a16="http://schemas.microsoft.com/office/drawing/2014/main" id="{A8063FC9-C82A-BD47-96F3-7BF71203C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Oval 272">
                <a:extLst>
                  <a:ext uri="{FF2B5EF4-FFF2-40B4-BE49-F238E27FC236}">
                    <a16:creationId xmlns:a16="http://schemas.microsoft.com/office/drawing/2014/main" id="{EA161F1D-9E88-2D49-B4C3-C516A44CB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56" name="Group 273">
                <a:extLst>
                  <a:ext uri="{FF2B5EF4-FFF2-40B4-BE49-F238E27FC236}">
                    <a16:creationId xmlns:a16="http://schemas.microsoft.com/office/drawing/2014/main" id="{12B17B5B-6C2F-9C42-B2F2-F512F68A12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57" name="Freeform 274">
                  <a:extLst>
                    <a:ext uri="{FF2B5EF4-FFF2-40B4-BE49-F238E27FC236}">
                      <a16:creationId xmlns:a16="http://schemas.microsoft.com/office/drawing/2014/main" id="{60F5CC44-3231-7D40-B351-1298283EA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8" name="Freeform 275">
                  <a:extLst>
                    <a:ext uri="{FF2B5EF4-FFF2-40B4-BE49-F238E27FC236}">
                      <a16:creationId xmlns:a16="http://schemas.microsoft.com/office/drawing/2014/main" id="{8903DCAF-DDC1-B641-9D93-BB90A6BB6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9" name="Freeform 276">
                  <a:extLst>
                    <a:ext uri="{FF2B5EF4-FFF2-40B4-BE49-F238E27FC236}">
                      <a16:creationId xmlns:a16="http://schemas.microsoft.com/office/drawing/2014/main" id="{A554BD85-E1AE-A546-A663-8D62DEF5F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60" name="Freeform 277">
                  <a:extLst>
                    <a:ext uri="{FF2B5EF4-FFF2-40B4-BE49-F238E27FC236}">
                      <a16:creationId xmlns:a16="http://schemas.microsoft.com/office/drawing/2014/main" id="{54678177-B482-0743-A914-B9840BE3A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5" name="Group 224">
              <a:extLst>
                <a:ext uri="{FF2B5EF4-FFF2-40B4-BE49-F238E27FC236}">
                  <a16:creationId xmlns:a16="http://schemas.microsoft.com/office/drawing/2014/main" id="{B1CE8384-BD19-CF4C-A9FE-D13DF7A7F3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1347" y="3524452"/>
              <a:ext cx="407988" cy="233363"/>
              <a:chOff x="2423" y="2253"/>
              <a:chExt cx="257" cy="147"/>
            </a:xfrm>
          </p:grpSpPr>
          <p:sp>
            <p:nvSpPr>
              <p:cNvPr id="147" name="AutoShape 126">
                <a:extLst>
                  <a:ext uri="{FF2B5EF4-FFF2-40B4-BE49-F238E27FC236}">
                    <a16:creationId xmlns:a16="http://schemas.microsoft.com/office/drawing/2014/main" id="{D174EE41-6763-3D4A-AF21-A377BFFEA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Oval 265">
                <a:extLst>
                  <a:ext uri="{FF2B5EF4-FFF2-40B4-BE49-F238E27FC236}">
                    <a16:creationId xmlns:a16="http://schemas.microsoft.com/office/drawing/2014/main" id="{A75C6EA7-3B6B-F246-A212-FAD93BB0A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49" name="Group 266">
                <a:extLst>
                  <a:ext uri="{FF2B5EF4-FFF2-40B4-BE49-F238E27FC236}">
                    <a16:creationId xmlns:a16="http://schemas.microsoft.com/office/drawing/2014/main" id="{0EE077F0-A12A-D442-AFAE-82E2097EA4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50" name="Freeform 267">
                  <a:extLst>
                    <a:ext uri="{FF2B5EF4-FFF2-40B4-BE49-F238E27FC236}">
                      <a16:creationId xmlns:a16="http://schemas.microsoft.com/office/drawing/2014/main" id="{910F5AE4-BCAA-684C-AFC9-9FE23C4EA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1" name="Freeform 268">
                  <a:extLst>
                    <a:ext uri="{FF2B5EF4-FFF2-40B4-BE49-F238E27FC236}">
                      <a16:creationId xmlns:a16="http://schemas.microsoft.com/office/drawing/2014/main" id="{501BB991-FBB6-DC45-94A6-2A5EB5427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2" name="Freeform 269">
                  <a:extLst>
                    <a:ext uri="{FF2B5EF4-FFF2-40B4-BE49-F238E27FC236}">
                      <a16:creationId xmlns:a16="http://schemas.microsoft.com/office/drawing/2014/main" id="{2CB7CB60-455D-2A42-8527-CDF94C2BB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53" name="Freeform 270">
                  <a:extLst>
                    <a:ext uri="{FF2B5EF4-FFF2-40B4-BE49-F238E27FC236}">
                      <a16:creationId xmlns:a16="http://schemas.microsoft.com/office/drawing/2014/main" id="{0B9C143D-567F-214A-ADA6-E14F14199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6" name="Group 225">
              <a:extLst>
                <a:ext uri="{FF2B5EF4-FFF2-40B4-BE49-F238E27FC236}">
                  <a16:creationId xmlns:a16="http://schemas.microsoft.com/office/drawing/2014/main" id="{13DE3772-3B4F-B442-916C-80A294FF5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1475" y="2771977"/>
              <a:ext cx="407988" cy="233363"/>
              <a:chOff x="2423" y="2253"/>
              <a:chExt cx="257" cy="147"/>
            </a:xfrm>
          </p:grpSpPr>
          <p:sp>
            <p:nvSpPr>
              <p:cNvPr id="140" name="AutoShape 134">
                <a:extLst>
                  <a:ext uri="{FF2B5EF4-FFF2-40B4-BE49-F238E27FC236}">
                    <a16:creationId xmlns:a16="http://schemas.microsoft.com/office/drawing/2014/main" id="{5DFB1C60-6A2D-224F-80D5-A20577E5D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Oval 258">
                <a:extLst>
                  <a:ext uri="{FF2B5EF4-FFF2-40B4-BE49-F238E27FC236}">
                    <a16:creationId xmlns:a16="http://schemas.microsoft.com/office/drawing/2014/main" id="{4DC6F303-42E2-BD46-86FC-F56A6D6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42" name="Group 259">
                <a:extLst>
                  <a:ext uri="{FF2B5EF4-FFF2-40B4-BE49-F238E27FC236}">
                    <a16:creationId xmlns:a16="http://schemas.microsoft.com/office/drawing/2014/main" id="{F8C77623-1C58-0B42-9010-F41AFAE9B8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43" name="Freeform 260">
                  <a:extLst>
                    <a:ext uri="{FF2B5EF4-FFF2-40B4-BE49-F238E27FC236}">
                      <a16:creationId xmlns:a16="http://schemas.microsoft.com/office/drawing/2014/main" id="{46D3BC79-90A3-0C44-ABF6-3638AFA7A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4" name="Freeform 261">
                  <a:extLst>
                    <a:ext uri="{FF2B5EF4-FFF2-40B4-BE49-F238E27FC236}">
                      <a16:creationId xmlns:a16="http://schemas.microsoft.com/office/drawing/2014/main" id="{A46E7E21-7AAE-7B47-812F-343C2182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5" name="Freeform 262">
                  <a:extLst>
                    <a:ext uri="{FF2B5EF4-FFF2-40B4-BE49-F238E27FC236}">
                      <a16:creationId xmlns:a16="http://schemas.microsoft.com/office/drawing/2014/main" id="{2FE829DD-B7B3-2645-8061-B044D23F4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46" name="Freeform 263">
                  <a:extLst>
                    <a:ext uri="{FF2B5EF4-FFF2-40B4-BE49-F238E27FC236}">
                      <a16:creationId xmlns:a16="http://schemas.microsoft.com/office/drawing/2014/main" id="{0D8E6E27-BC35-8048-A552-9FA4DB2E7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77" name="Text Box 141">
              <a:extLst>
                <a:ext uri="{FF2B5EF4-FFF2-40B4-BE49-F238E27FC236}">
                  <a16:creationId xmlns:a16="http://schemas.microsoft.com/office/drawing/2014/main" id="{38A9EB02-15D3-2B41-8CF6-F4EAFE916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9075" y="2000452"/>
              <a:ext cx="366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78" name="Text Box 142">
              <a:extLst>
                <a:ext uri="{FF2B5EF4-FFF2-40B4-BE49-F238E27FC236}">
                  <a16:creationId xmlns:a16="http://schemas.microsoft.com/office/drawing/2014/main" id="{C837C7F3-2CCE-0D4D-9E17-239961785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3450" y="1873452"/>
              <a:ext cx="3667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>
                  <a:latin typeface="Tahoma" panose="020B0604030504040204" pitchFamily="34" charset="0"/>
                </a:rPr>
                <a:t>C</a:t>
              </a:r>
            </a:p>
          </p:txBody>
        </p:sp>
        <p:sp>
          <p:nvSpPr>
            <p:cNvPr id="79" name="Text Box 143">
              <a:extLst>
                <a:ext uri="{FF2B5EF4-FFF2-40B4-BE49-F238E27FC236}">
                  <a16:creationId xmlns:a16="http://schemas.microsoft.com/office/drawing/2014/main" id="{DCD93A18-2248-3B4A-B24E-B40713033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0163" y="3183140"/>
              <a:ext cx="390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116" name="Text Box 144">
              <a:extLst>
                <a:ext uri="{FF2B5EF4-FFF2-40B4-BE49-F238E27FC236}">
                  <a16:creationId xmlns:a16="http://schemas.microsoft.com/office/drawing/2014/main" id="{BF272167-60CC-4A4A-9F52-CC3B98C60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4175" y="1879802"/>
              <a:ext cx="355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dirty="0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117" name="Text Box 145">
              <a:extLst>
                <a:ext uri="{FF2B5EF4-FFF2-40B4-BE49-F238E27FC236}">
                  <a16:creationId xmlns:a16="http://schemas.microsoft.com/office/drawing/2014/main" id="{B5DB3457-BFF9-7E4D-8CB8-6CB586A14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4100" y="3105352"/>
              <a:ext cx="342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>
                  <a:latin typeface="Tahoma" panose="020B0604030504040204" pitchFamily="34" charset="0"/>
                </a:rPr>
                <a:t>F</a:t>
              </a:r>
            </a:p>
          </p:txBody>
        </p:sp>
        <p:sp>
          <p:nvSpPr>
            <p:cNvPr id="118" name="Text Box 146">
              <a:extLst>
                <a:ext uri="{FF2B5EF4-FFF2-40B4-BE49-F238E27FC236}">
                  <a16:creationId xmlns:a16="http://schemas.microsoft.com/office/drawing/2014/main" id="{EB140FE6-923B-FD4A-A502-8D4034461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688" y="3475240"/>
              <a:ext cx="3635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119" name="Line 15">
              <a:extLst>
                <a:ext uri="{FF2B5EF4-FFF2-40B4-BE49-F238E27FC236}">
                  <a16:creationId xmlns:a16="http://schemas.microsoft.com/office/drawing/2014/main" id="{9A66EBFC-E58C-524D-96BB-216FD376D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0752" y="4037849"/>
              <a:ext cx="336815" cy="29119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Line 15">
              <a:extLst>
                <a:ext uri="{FF2B5EF4-FFF2-40B4-BE49-F238E27FC236}">
                  <a16:creationId xmlns:a16="http://schemas.microsoft.com/office/drawing/2014/main" id="{46589F6E-6007-D846-98D8-1E40181BA1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9976" y="1486347"/>
              <a:ext cx="194662" cy="18371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21" name="Group 158">
              <a:extLst>
                <a:ext uri="{FF2B5EF4-FFF2-40B4-BE49-F238E27FC236}">
                  <a16:creationId xmlns:a16="http://schemas.microsoft.com/office/drawing/2014/main" id="{C4BAD055-3B12-874F-8991-17E7206DD6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8728" y="3783699"/>
              <a:ext cx="407988" cy="233363"/>
              <a:chOff x="2423" y="2253"/>
              <a:chExt cx="257" cy="147"/>
            </a:xfrm>
          </p:grpSpPr>
          <p:sp>
            <p:nvSpPr>
              <p:cNvPr id="133" name="AutoShape 134">
                <a:extLst>
                  <a:ext uri="{FF2B5EF4-FFF2-40B4-BE49-F238E27FC236}">
                    <a16:creationId xmlns:a16="http://schemas.microsoft.com/office/drawing/2014/main" id="{F29DBE76-F1E6-8044-BB0A-C30D004E9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Oval 170">
                <a:extLst>
                  <a:ext uri="{FF2B5EF4-FFF2-40B4-BE49-F238E27FC236}">
                    <a16:creationId xmlns:a16="http://schemas.microsoft.com/office/drawing/2014/main" id="{533D997C-B0CE-BC45-BE82-D25AD51B4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53882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35" name="Group 171">
                <a:extLst>
                  <a:ext uri="{FF2B5EF4-FFF2-40B4-BE49-F238E27FC236}">
                    <a16:creationId xmlns:a16="http://schemas.microsoft.com/office/drawing/2014/main" id="{A91CED46-AE0E-5F40-8039-73DDD6A06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136" name="Freeform 172">
                  <a:extLst>
                    <a:ext uri="{FF2B5EF4-FFF2-40B4-BE49-F238E27FC236}">
                      <a16:creationId xmlns:a16="http://schemas.microsoft.com/office/drawing/2014/main" id="{8A335209-DA99-C742-B2F8-665A575FB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>
                    <a:gd name="T0" fmla="*/ 0 w 319"/>
                    <a:gd name="T1" fmla="*/ 18 h 114"/>
                    <a:gd name="T2" fmla="*/ 167 w 319"/>
                    <a:gd name="T3" fmla="*/ 86 h 114"/>
                    <a:gd name="T4" fmla="*/ 94 w 319"/>
                    <a:gd name="T5" fmla="*/ 110 h 114"/>
                    <a:gd name="T6" fmla="*/ 273 w 319"/>
                    <a:gd name="T7" fmla="*/ 114 h 114"/>
                    <a:gd name="T8" fmla="*/ 319 w 319"/>
                    <a:gd name="T9" fmla="*/ 38 h 114"/>
                    <a:gd name="T10" fmla="*/ 245 w 319"/>
                    <a:gd name="T11" fmla="*/ 62 h 114"/>
                    <a:gd name="T12" fmla="*/ 107 w 319"/>
                    <a:gd name="T13" fmla="*/ 0 h 114"/>
                    <a:gd name="T14" fmla="*/ 0 w 319"/>
                    <a:gd name="T15" fmla="*/ 1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7" name="Freeform 173">
                  <a:extLst>
                    <a:ext uri="{FF2B5EF4-FFF2-40B4-BE49-F238E27FC236}">
                      <a16:creationId xmlns:a16="http://schemas.microsoft.com/office/drawing/2014/main" id="{B3313B1E-1D15-E448-9C8B-C7139D5031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>
                    <a:gd name="T0" fmla="*/ 0 w 329"/>
                    <a:gd name="T1" fmla="*/ 72 h 113"/>
                    <a:gd name="T2" fmla="*/ 19 w 329"/>
                    <a:gd name="T3" fmla="*/ 3 h 113"/>
                    <a:gd name="T4" fmla="*/ 213 w 329"/>
                    <a:gd name="T5" fmla="*/ 0 h 113"/>
                    <a:gd name="T6" fmla="*/ 144 w 329"/>
                    <a:gd name="T7" fmla="*/ 22 h 113"/>
                    <a:gd name="T8" fmla="*/ 329 w 329"/>
                    <a:gd name="T9" fmla="*/ 89 h 113"/>
                    <a:gd name="T10" fmla="*/ 224 w 329"/>
                    <a:gd name="T11" fmla="*/ 113 h 113"/>
                    <a:gd name="T12" fmla="*/ 70 w 329"/>
                    <a:gd name="T13" fmla="*/ 49 h 113"/>
                    <a:gd name="T14" fmla="*/ 0 w 329"/>
                    <a:gd name="T15" fmla="*/ 7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8" name="Freeform 174">
                  <a:extLst>
                    <a:ext uri="{FF2B5EF4-FFF2-40B4-BE49-F238E27FC236}">
                      <a16:creationId xmlns:a16="http://schemas.microsoft.com/office/drawing/2014/main" id="{FE037CA0-D521-A94E-9C0A-37A3835F9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>
                    <a:gd name="T0" fmla="*/ 0 w 287"/>
                    <a:gd name="T1" fmla="*/ 45 h 105"/>
                    <a:gd name="T2" fmla="*/ 26 w 287"/>
                    <a:gd name="T3" fmla="*/ 105 h 105"/>
                    <a:gd name="T4" fmla="*/ 218 w 287"/>
                    <a:gd name="T5" fmla="*/ 103 h 105"/>
                    <a:gd name="T6" fmla="*/ 146 w 287"/>
                    <a:gd name="T7" fmla="*/ 81 h 105"/>
                    <a:gd name="T8" fmla="*/ 287 w 287"/>
                    <a:gd name="T9" fmla="*/ 27 h 105"/>
                    <a:gd name="T10" fmla="*/ 219 w 287"/>
                    <a:gd name="T11" fmla="*/ 0 h 105"/>
                    <a:gd name="T12" fmla="*/ 60 w 287"/>
                    <a:gd name="T13" fmla="*/ 63 h 105"/>
                    <a:gd name="T14" fmla="*/ 0 w 287"/>
                    <a:gd name="T15" fmla="*/ 4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9" name="Freeform 175">
                  <a:extLst>
                    <a:ext uri="{FF2B5EF4-FFF2-40B4-BE49-F238E27FC236}">
                      <a16:creationId xmlns:a16="http://schemas.microsoft.com/office/drawing/2014/main" id="{4596DFB2-4E4D-A849-AA10-3CD7433B0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>
                    <a:gd name="T0" fmla="*/ 0 w 291"/>
                    <a:gd name="T1" fmla="*/ 75 h 105"/>
                    <a:gd name="T2" fmla="*/ 68 w 291"/>
                    <a:gd name="T3" fmla="*/ 105 h 105"/>
                    <a:gd name="T4" fmla="*/ 217 w 291"/>
                    <a:gd name="T5" fmla="*/ 39 h 105"/>
                    <a:gd name="T6" fmla="*/ 291 w 291"/>
                    <a:gd name="T7" fmla="*/ 61 h 105"/>
                    <a:gd name="T8" fmla="*/ 261 w 291"/>
                    <a:gd name="T9" fmla="*/ 0 h 105"/>
                    <a:gd name="T10" fmla="*/ 94 w 291"/>
                    <a:gd name="T11" fmla="*/ 1 h 105"/>
                    <a:gd name="T12" fmla="*/ 142 w 291"/>
                    <a:gd name="T13" fmla="*/ 19 h 105"/>
                    <a:gd name="T14" fmla="*/ 0 w 291"/>
                    <a:gd name="T15" fmla="*/ 7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53882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ahoma" panose="020B060403050404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122" name="Rounded Rectangle 18">
              <a:extLst>
                <a:ext uri="{FF2B5EF4-FFF2-40B4-BE49-F238E27FC236}">
                  <a16:creationId xmlns:a16="http://schemas.microsoft.com/office/drawing/2014/main" id="{51FD9931-897A-DF40-8F2D-0F531C69B8D2}"/>
                </a:ext>
              </a:extLst>
            </p:cNvPr>
            <p:cNvSpPr/>
            <p:nvPr/>
          </p:nvSpPr>
          <p:spPr>
            <a:xfrm>
              <a:off x="1905692" y="2485558"/>
              <a:ext cx="152400" cy="27121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3" name="图片 1">
              <a:extLst>
                <a:ext uri="{FF2B5EF4-FFF2-40B4-BE49-F238E27FC236}">
                  <a16:creationId xmlns:a16="http://schemas.microsoft.com/office/drawing/2014/main" id="{F13074F6-C7B3-3F46-92E3-68EA8F13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30045" y="2965652"/>
              <a:ext cx="314410" cy="542133"/>
            </a:xfrm>
            <a:prstGeom prst="rect">
              <a:avLst/>
            </a:prstGeom>
          </p:spPr>
        </p:pic>
        <p:pic>
          <p:nvPicPr>
            <p:cNvPr id="124" name="图片 463">
              <a:extLst>
                <a:ext uri="{FF2B5EF4-FFF2-40B4-BE49-F238E27FC236}">
                  <a16:creationId xmlns:a16="http://schemas.microsoft.com/office/drawing/2014/main" id="{AA54D76F-626D-D44F-814E-96668638D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6053" y="2957293"/>
              <a:ext cx="314410" cy="542133"/>
            </a:xfrm>
            <a:prstGeom prst="rect">
              <a:avLst/>
            </a:prstGeom>
          </p:spPr>
        </p:pic>
        <p:pic>
          <p:nvPicPr>
            <p:cNvPr id="125" name="图片 2">
              <a:extLst>
                <a:ext uri="{FF2B5EF4-FFF2-40B4-BE49-F238E27FC236}">
                  <a16:creationId xmlns:a16="http://schemas.microsoft.com/office/drawing/2014/main" id="{E1ADA8C4-FC7D-1640-B40E-044A9C3E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3226" y="1886051"/>
              <a:ext cx="291049" cy="501852"/>
            </a:xfrm>
            <a:prstGeom prst="rect">
              <a:avLst/>
            </a:prstGeom>
          </p:spPr>
        </p:pic>
        <p:pic>
          <p:nvPicPr>
            <p:cNvPr id="126" name="图片 3">
              <a:extLst>
                <a:ext uri="{FF2B5EF4-FFF2-40B4-BE49-F238E27FC236}">
                  <a16:creationId xmlns:a16="http://schemas.microsoft.com/office/drawing/2014/main" id="{29ED2863-D440-7F43-AE6A-49746846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30624" y="3250355"/>
              <a:ext cx="291049" cy="501852"/>
            </a:xfrm>
            <a:prstGeom prst="rect">
              <a:avLst/>
            </a:prstGeom>
          </p:spPr>
        </p:pic>
        <p:pic>
          <p:nvPicPr>
            <p:cNvPr id="127" name="图片 4">
              <a:extLst>
                <a:ext uri="{FF2B5EF4-FFF2-40B4-BE49-F238E27FC236}">
                  <a16:creationId xmlns:a16="http://schemas.microsoft.com/office/drawing/2014/main" id="{43C60A1C-0E3D-CC4E-B5CA-BEF84F769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45550" y="1411491"/>
              <a:ext cx="291049" cy="501852"/>
            </a:xfrm>
            <a:prstGeom prst="rect">
              <a:avLst/>
            </a:prstGeom>
          </p:spPr>
        </p:pic>
        <p:pic>
          <p:nvPicPr>
            <p:cNvPr id="128" name="图片 464">
              <a:extLst>
                <a:ext uri="{FF2B5EF4-FFF2-40B4-BE49-F238E27FC236}">
                  <a16:creationId xmlns:a16="http://schemas.microsoft.com/office/drawing/2014/main" id="{6D53807F-7FFC-DB41-B5D4-D431F72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87115" y="3043873"/>
              <a:ext cx="291049" cy="501852"/>
            </a:xfrm>
            <a:prstGeom prst="rect">
              <a:avLst/>
            </a:prstGeom>
          </p:spPr>
        </p:pic>
        <p:pic>
          <p:nvPicPr>
            <p:cNvPr id="129" name="图片 465">
              <a:extLst>
                <a:ext uri="{FF2B5EF4-FFF2-40B4-BE49-F238E27FC236}">
                  <a16:creationId xmlns:a16="http://schemas.microsoft.com/office/drawing/2014/main" id="{05C3294B-A8AE-A448-B296-44A3A481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62033" y="2370238"/>
              <a:ext cx="291049" cy="501852"/>
            </a:xfrm>
            <a:prstGeom prst="rect">
              <a:avLst/>
            </a:prstGeom>
          </p:spPr>
        </p:pic>
        <p:pic>
          <p:nvPicPr>
            <p:cNvPr id="130" name="图片 466">
              <a:extLst>
                <a:ext uri="{FF2B5EF4-FFF2-40B4-BE49-F238E27FC236}">
                  <a16:creationId xmlns:a16="http://schemas.microsoft.com/office/drawing/2014/main" id="{127A8202-0014-FD41-A8B1-F445C229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9625" y="2277395"/>
              <a:ext cx="291049" cy="501852"/>
            </a:xfrm>
            <a:prstGeom prst="rect">
              <a:avLst/>
            </a:prstGeom>
          </p:spPr>
        </p:pic>
        <p:sp>
          <p:nvSpPr>
            <p:cNvPr id="131" name="Rounded Rectangle 25">
              <a:extLst>
                <a:ext uri="{FF2B5EF4-FFF2-40B4-BE49-F238E27FC236}">
                  <a16:creationId xmlns:a16="http://schemas.microsoft.com/office/drawing/2014/main" id="{8F93C28B-81A8-6F4A-89FC-1A679BA01AC0}"/>
                </a:ext>
              </a:extLst>
            </p:cNvPr>
            <p:cNvSpPr/>
            <p:nvPr/>
          </p:nvSpPr>
          <p:spPr>
            <a:xfrm>
              <a:off x="1921669" y="1560298"/>
              <a:ext cx="152400" cy="271213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Rounded Rectangle 26">
              <a:extLst>
                <a:ext uri="{FF2B5EF4-FFF2-40B4-BE49-F238E27FC236}">
                  <a16:creationId xmlns:a16="http://schemas.microsoft.com/office/drawing/2014/main" id="{C19C3C20-E7DE-644A-933F-BEAA514490DF}"/>
                </a:ext>
              </a:extLst>
            </p:cNvPr>
            <p:cNvSpPr/>
            <p:nvPr/>
          </p:nvSpPr>
          <p:spPr>
            <a:xfrm>
              <a:off x="9829800" y="1785317"/>
              <a:ext cx="152400" cy="2712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22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Today’s approach 1: Bolt-on protection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705117" y="4876800"/>
            <a:ext cx="8743683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Keep networks unchanged, deploy protections elsewhere</a:t>
            </a:r>
          </a:p>
          <a:p>
            <a:pPr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E.g., middleboxes, end host software, ..</a:t>
            </a:r>
          </a:p>
          <a:p>
            <a:pPr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Advantage: Immediately practical</a:t>
            </a:r>
          </a:p>
          <a:p>
            <a:pPr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Disadvantage: Not a fundamental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5C4060-C168-7048-9D72-6C9D16E00F3E}"/>
              </a:ext>
            </a:extLst>
          </p:cNvPr>
          <p:cNvCxnSpPr/>
          <p:nvPr/>
        </p:nvCxnSpPr>
        <p:spPr>
          <a:xfrm>
            <a:off x="4823328" y="1680649"/>
            <a:ext cx="0" cy="28941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DD2C0-57AF-DB4B-BAA8-1BF22662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28" y="2214049"/>
            <a:ext cx="620309" cy="448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DDD86-7464-8A49-90B1-176CA0F4B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857" y="2662319"/>
            <a:ext cx="411744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BC37EA-A5D8-A347-BB22-B99EAF3E6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728" y="3280849"/>
            <a:ext cx="5080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F5841E-8396-B642-B583-1988F99E8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28" y="2747449"/>
            <a:ext cx="685800" cy="6858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FE8926-5E86-CE4C-BA9F-17A38EC58986}"/>
              </a:ext>
            </a:extLst>
          </p:cNvPr>
          <p:cNvSpPr txBox="1">
            <a:spLocks/>
          </p:cNvSpPr>
          <p:nvPr/>
        </p:nvSpPr>
        <p:spPr>
          <a:xfrm>
            <a:off x="1622928" y="1299649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SYN flood</a:t>
            </a:r>
            <a:endParaRPr lang="en-US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B84C54-2FF4-4846-A564-ED463F30308F}"/>
              </a:ext>
            </a:extLst>
          </p:cNvPr>
          <p:cNvSpPr txBox="1">
            <a:spLocks/>
          </p:cNvSpPr>
          <p:nvPr/>
        </p:nvSpPr>
        <p:spPr>
          <a:xfrm>
            <a:off x="5356728" y="1766496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SYN cookie</a:t>
            </a:r>
            <a:endParaRPr lang="en-US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CD42E5-6AA3-9946-9F9E-1294568F1653}"/>
              </a:ext>
            </a:extLst>
          </p:cNvPr>
          <p:cNvSpPr txBox="1">
            <a:spLocks/>
          </p:cNvSpPr>
          <p:nvPr/>
        </p:nvSpPr>
        <p:spPr>
          <a:xfrm>
            <a:off x="6781800" y="3991261"/>
            <a:ext cx="1398664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Firewall</a:t>
            </a:r>
            <a:endParaRPr lang="en-US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24B7D6B-299D-A64E-95E2-79A9CF71D5FB}"/>
              </a:ext>
            </a:extLst>
          </p:cNvPr>
          <p:cNvSpPr txBox="1">
            <a:spLocks/>
          </p:cNvSpPr>
          <p:nvPr/>
        </p:nvSpPr>
        <p:spPr>
          <a:xfrm>
            <a:off x="2833765" y="3930528"/>
            <a:ext cx="1981200" cy="359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Data exfiltration</a:t>
            </a:r>
            <a:endParaRPr lang="en-US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pic>
        <p:nvPicPr>
          <p:cNvPr id="21" name="Picture 2" descr="Image result for cookie">
            <a:extLst>
              <a:ext uri="{FF2B5EF4-FFF2-40B4-BE49-F238E27FC236}">
                <a16:creationId xmlns:a16="http://schemas.microsoft.com/office/drawing/2014/main" id="{B8F51677-098D-4B41-B0CD-3DD544FA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29" y="2035654"/>
            <a:ext cx="761999" cy="5491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47B80C-8031-A945-8514-67954994A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535" y="1639085"/>
            <a:ext cx="592393" cy="820843"/>
          </a:xfrm>
          <a:prstGeom prst="rect">
            <a:avLst/>
          </a:prstGeom>
        </p:spPr>
      </p:pic>
      <p:pic>
        <p:nvPicPr>
          <p:cNvPr id="23" name="Picture 4" descr="Image result for evil avatar with fork">
            <a:extLst>
              <a:ext uri="{FF2B5EF4-FFF2-40B4-BE49-F238E27FC236}">
                <a16:creationId xmlns:a16="http://schemas.microsoft.com/office/drawing/2014/main" id="{1661DF1A-F3A7-A845-A63E-384802A6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20" y="3326125"/>
            <a:ext cx="620309" cy="648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1" descr="MCj03491210000[1]">
            <a:extLst>
              <a:ext uri="{FF2B5EF4-FFF2-40B4-BE49-F238E27FC236}">
                <a16:creationId xmlns:a16="http://schemas.microsoft.com/office/drawing/2014/main" id="{24C34A02-4FE6-0847-9684-34161343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1289" y="2428524"/>
            <a:ext cx="851639" cy="774700"/>
          </a:xfrm>
          <a:prstGeom prst="rect">
            <a:avLst/>
          </a:prstGeom>
          <a:noFill/>
        </p:spPr>
      </p:pic>
      <p:pic>
        <p:nvPicPr>
          <p:cNvPr id="25" name="Picture 8" descr="Image result for attacker">
            <a:extLst>
              <a:ext uri="{FF2B5EF4-FFF2-40B4-BE49-F238E27FC236}">
                <a16:creationId xmlns:a16="http://schemas.microsoft.com/office/drawing/2014/main" id="{30F145BB-D04D-2043-8978-42BE29F0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87" y="3400194"/>
            <a:ext cx="590684" cy="6528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computer attacker">
            <a:extLst>
              <a:ext uri="{FF2B5EF4-FFF2-40B4-BE49-F238E27FC236}">
                <a16:creationId xmlns:a16="http://schemas.microsoft.com/office/drawing/2014/main" id="{ADEA6A44-2C0D-C740-8D6B-F8E0F3B5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261" y="1497325"/>
            <a:ext cx="1023932" cy="10034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D5A21C-FCD0-394F-8DCD-BDDD7B8526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8364" y="2562544"/>
            <a:ext cx="647346" cy="65710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A5B5EBF-59EB-3540-9D2D-4B6B231C51D4}"/>
              </a:ext>
            </a:extLst>
          </p:cNvPr>
          <p:cNvSpPr txBox="1">
            <a:spLocks/>
          </p:cNvSpPr>
          <p:nvPr/>
        </p:nvSpPr>
        <p:spPr>
          <a:xfrm>
            <a:off x="1992565" y="4495800"/>
            <a:ext cx="1981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b="1" dirty="0">
                <a:latin typeface="Tahoma"/>
                <a:cs typeface="Tahoma"/>
              </a:rPr>
              <a:t>Attacks</a:t>
            </a:r>
            <a:endParaRPr lang="en-US" b="1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78732EE-C56B-D449-B8D8-4936E1359944}"/>
              </a:ext>
            </a:extLst>
          </p:cNvPr>
          <p:cNvSpPr txBox="1">
            <a:spLocks/>
          </p:cNvSpPr>
          <p:nvPr/>
        </p:nvSpPr>
        <p:spPr>
          <a:xfrm>
            <a:off x="5791200" y="4495800"/>
            <a:ext cx="1981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b="1" dirty="0">
                <a:latin typeface="Tahoma"/>
                <a:cs typeface="Tahoma"/>
              </a:rPr>
              <a:t>Defenses</a:t>
            </a:r>
            <a:endParaRPr lang="en-US" b="1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175ADE-F4B0-824F-B68E-3CE9962887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5927" y="3137748"/>
            <a:ext cx="1177073" cy="965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C6F0A-2ADF-6547-A948-3D7502CC77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3141" y="6132130"/>
            <a:ext cx="464511" cy="488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AC240-5B6E-5345-A4AB-88F2C2DE06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36656" y="5663232"/>
            <a:ext cx="586872" cy="5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9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59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Why runtime programmable networks?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685800" y="14478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Just-in-time network optimization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Common mode: Basic routing, low latency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JIT optimization based on applications and workloads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Tenant-specific extensions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Tenant directly customize network logic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Incremental infrastructure upgrades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Coordinated changes at NICs, switches, and hosts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Ex: new congestion control algorithms</a:t>
            </a:r>
          </a:p>
        </p:txBody>
      </p:sp>
    </p:spTree>
    <p:extLst>
      <p:ext uri="{BB962C8B-B14F-4D97-AF65-F5344CB8AC3E}">
        <p14:creationId xmlns:p14="http://schemas.microsoft.com/office/powerpoint/2010/main" val="30391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60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Why now?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523620" y="1600200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Individual targets are becoming runtime programmable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Ex: Runtime programmable switches (NSDI’22)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Dynamically add/remove/modify tables, control flow, parsers</a:t>
            </a:r>
          </a:p>
          <a:p>
            <a:pPr marL="12573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Prototyped on a 12.8Tbps ASIC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Ex: Runtime programmable </a:t>
            </a:r>
            <a:r>
              <a:rPr lang="en-US" sz="2000" dirty="0" err="1">
                <a:latin typeface="Tahoma"/>
                <a:cs typeface="Tahoma"/>
              </a:rPr>
              <a:t>SmartNICs</a:t>
            </a:r>
            <a:r>
              <a:rPr lang="en-US" sz="2000" dirty="0">
                <a:latin typeface="Tahoma"/>
                <a:cs typeface="Tahoma"/>
              </a:rPr>
              <a:t> (ongoing)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Ex: Host networking based on </a:t>
            </a:r>
            <a:r>
              <a:rPr lang="en-US" sz="2000" dirty="0" err="1">
                <a:latin typeface="Tahoma"/>
                <a:cs typeface="Tahoma"/>
              </a:rPr>
              <a:t>eBPF</a:t>
            </a:r>
            <a:endParaRPr lang="en-US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856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61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The overall vision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303F1D6-0087-9A49-B103-8D27BA1E9CD3}"/>
              </a:ext>
            </a:extLst>
          </p:cNvPr>
          <p:cNvSpPr txBox="1">
            <a:spLocks/>
          </p:cNvSpPr>
          <p:nvPr/>
        </p:nvSpPr>
        <p:spPr>
          <a:xfrm>
            <a:off x="556277" y="5378572"/>
            <a:ext cx="831558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Brand new challenges and opportunities ahead!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5EF37-A4C4-C543-9D3D-2D427A5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" y="2171884"/>
            <a:ext cx="9144000" cy="23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/>
              <a:t>62</a:t>
            </a:fld>
            <a:endParaRPr lang="en-US" dirty="0"/>
          </a:p>
        </p:txBody>
      </p:sp>
      <p:sp>
        <p:nvSpPr>
          <p:cNvPr id="9" name="Shape 36"/>
          <p:cNvSpPr txBox="1">
            <a:spLocks/>
          </p:cNvSpPr>
          <p:nvPr/>
        </p:nvSpPr>
        <p:spPr>
          <a:xfrm>
            <a:off x="17144" y="7620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sz="3200" dirty="0">
                <a:latin typeface="Tahoma"/>
                <a:cs typeface="Tahoma"/>
              </a:rPr>
              <a:t>Summary</a:t>
            </a:r>
            <a:endParaRPr lang="en" sz="3200" dirty="0">
              <a:latin typeface="Tahoma"/>
              <a:cs typeface="Tahoma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846770" y="1447800"/>
            <a:ext cx="829722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8000"/>
                </a:solidFill>
                <a:latin typeface="Tahoma"/>
                <a:cs typeface="Tahoma"/>
              </a:rPr>
              <a:t>Motivation: Next-generation network security </a:t>
            </a: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  <a:latin typeface="Tahoma"/>
                <a:cs typeface="Tahoma"/>
              </a:rPr>
              <a:t>Approach: Programmable In-network security</a:t>
            </a:r>
          </a:p>
          <a:p>
            <a:pPr marL="8001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ahoma"/>
                <a:cs typeface="Tahoma"/>
              </a:rPr>
              <a:t>Architect security back into the network foundation</a:t>
            </a: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We have already made some progress:</a:t>
            </a:r>
          </a:p>
          <a:p>
            <a:pPr marL="8001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 switch as a defense platform</a:t>
            </a:r>
          </a:p>
          <a:p>
            <a:pPr marL="8001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 network as a defense fleet</a:t>
            </a:r>
          </a:p>
          <a:p>
            <a:pPr marL="800100"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Securing the defenses</a:t>
            </a: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More opportunities await!</a:t>
            </a: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                              </a:t>
            </a: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Thank you!</a:t>
            </a: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3429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7835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Today’s approach 2: Clean slate design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705117" y="4876800"/>
            <a:ext cx="8743683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/>
                <a:cs typeface="Tahoma"/>
              </a:rPr>
              <a:t>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lang="en-US" sz="2400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s</a:t>
            </a:r>
            <a:r>
              <a:rPr lang="en-US" sz="2400" dirty="0">
                <a:solidFill>
                  <a:schemeClr val="accent6"/>
                </a:solidFill>
                <a:latin typeface="Tahoma"/>
                <a:cs typeface="Tahoma"/>
              </a:rPr>
              <a:t>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g</a:t>
            </a:r>
            <a:r>
              <a:rPr lang="en-US" sz="2400" dirty="0">
                <a:solidFill>
                  <a:srgbClr val="FFBE7D"/>
                </a:solidFill>
                <a:latin typeface="Tahoma"/>
                <a:cs typeface="Tahoma"/>
              </a:rPr>
              <a:t>n</a:t>
            </a:r>
            <a:r>
              <a:rPr lang="en-US" sz="2400" dirty="0">
                <a:latin typeface="Tahoma"/>
                <a:cs typeface="Tahoma"/>
              </a:rPr>
              <a:t> the Internet to be secure </a:t>
            </a:r>
          </a:p>
          <a:p>
            <a:pPr lvl="2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i.e., Future Internet Architectures</a:t>
            </a:r>
          </a:p>
          <a:p>
            <a:pPr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Advantage: Addresses the root cause</a:t>
            </a:r>
          </a:p>
          <a:p>
            <a:pPr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Tahoma"/>
                <a:cs typeface="Tahoma"/>
              </a:rPr>
              <a:t>Disadvantage: Expensive changes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78732EE-C56B-D449-B8D8-4936E1359944}"/>
              </a:ext>
            </a:extLst>
          </p:cNvPr>
          <p:cNvSpPr txBox="1">
            <a:spLocks/>
          </p:cNvSpPr>
          <p:nvPr/>
        </p:nvSpPr>
        <p:spPr>
          <a:xfrm>
            <a:off x="3153600" y="3264181"/>
            <a:ext cx="2438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2">
              <a:spcBef>
                <a:spcPct val="20000"/>
              </a:spcBef>
              <a:buSzPct val="130000"/>
              <a:defRPr/>
            </a:pPr>
            <a:r>
              <a:rPr lang="en-US" dirty="0">
                <a:latin typeface="Tahoma"/>
                <a:cs typeface="Tahoma"/>
              </a:rPr>
              <a:t>Internet re-imagined!</a:t>
            </a:r>
            <a:endParaRPr lang="en-US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C6F0A-2ADF-6547-A948-3D7502CC7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9" y="6231163"/>
            <a:ext cx="464511" cy="488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AC240-5B6E-5345-A4AB-88F2C2DE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64" y="5672887"/>
            <a:ext cx="586872" cy="50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DE0B5-49FC-424C-9476-83A8FB580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9" y="1604009"/>
            <a:ext cx="2586991" cy="258699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2FEF117-1017-B741-A636-58C5BC18570F}"/>
              </a:ext>
            </a:extLst>
          </p:cNvPr>
          <p:cNvSpPr/>
          <p:nvPr/>
        </p:nvSpPr>
        <p:spPr>
          <a:xfrm>
            <a:off x="3317734" y="2649478"/>
            <a:ext cx="1969466" cy="61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2ED0FB1-1C08-534C-B980-AC323607E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2" t="2262" r="6776" b="3970"/>
          <a:stretch/>
        </p:blipFill>
        <p:spPr>
          <a:xfrm>
            <a:off x="5562600" y="1689048"/>
            <a:ext cx="3048000" cy="2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60338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The best of both worlds?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90600" y="5334000"/>
            <a:ext cx="82296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  <a:sym typeface="Wingdings" panose="05000000000000000000" pitchFamily="2" charset="2"/>
              </a:rPr>
              <a:t>Programmable In-network Security (Poise)</a:t>
            </a:r>
            <a:endParaRPr lang="en-US" sz="2000" dirty="0">
              <a:solidFill>
                <a:srgbClr val="00B050"/>
              </a:solidFill>
              <a:latin typeface="Tahoma"/>
              <a:cs typeface="Tahoma"/>
              <a:sym typeface="Wingdings" panose="05000000000000000000" pitchFamily="2" charset="2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Architect security back to the network core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  <a:sym typeface="Wingdings" panose="05000000000000000000" pitchFamily="2" charset="2"/>
              </a:rPr>
              <a:t>Without making intrusive modifications</a:t>
            </a:r>
          </a:p>
          <a:p>
            <a:pPr lvl="1">
              <a:spcBef>
                <a:spcPct val="20000"/>
              </a:spcBef>
              <a:buSzPct val="130000"/>
              <a:defRPr/>
            </a:pPr>
            <a:endParaRPr lang="en-US" sz="2400" dirty="0">
              <a:latin typeface="Tahoma"/>
              <a:cs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6D85F-8B78-6B4D-87AE-9B14D9D4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76400"/>
            <a:ext cx="4724400" cy="3149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FBE1B-5715-8746-AC54-A645FBB6225B}"/>
              </a:ext>
            </a:extLst>
          </p:cNvPr>
          <p:cNvCxnSpPr/>
          <p:nvPr/>
        </p:nvCxnSpPr>
        <p:spPr>
          <a:xfrm>
            <a:off x="1600200" y="2165175"/>
            <a:ext cx="1066800" cy="609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E8407C-D3B1-5144-BD24-84612EA0205C}"/>
              </a:ext>
            </a:extLst>
          </p:cNvPr>
          <p:cNvCxnSpPr>
            <a:cxnSpLocks/>
          </p:cNvCxnSpPr>
          <p:nvPr/>
        </p:nvCxnSpPr>
        <p:spPr>
          <a:xfrm flipH="1">
            <a:off x="6324600" y="2032896"/>
            <a:ext cx="914400" cy="6696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91BCB-D748-E34C-84D1-4D04BB0C5467}"/>
              </a:ext>
            </a:extLst>
          </p:cNvPr>
          <p:cNvSpPr txBox="1"/>
          <p:nvPr/>
        </p:nvSpPr>
        <p:spPr>
          <a:xfrm>
            <a:off x="117475" y="1736122"/>
            <a:ext cx="174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Built-in security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988E-9DD0-D74D-9CDF-012EFA801578}"/>
              </a:ext>
            </a:extLst>
          </p:cNvPr>
          <p:cNvSpPr txBox="1"/>
          <p:nvPr/>
        </p:nvSpPr>
        <p:spPr>
          <a:xfrm>
            <a:off x="7144578" y="1762713"/>
            <a:ext cx="174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Compatibility</a:t>
            </a:r>
          </a:p>
        </p:txBody>
      </p:sp>
    </p:spTree>
    <p:extLst>
      <p:ext uri="{BB962C8B-B14F-4D97-AF65-F5344CB8AC3E}">
        <p14:creationId xmlns:p14="http://schemas.microsoft.com/office/powerpoint/2010/main" val="29875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42195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Opportunity: Network programmability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71728" y="4694617"/>
            <a:ext cx="8229600" cy="900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Programmable switches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Controlled in high-level languages (e.g., P4)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Customized protocols, persistent state, custom match/actions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latin typeface="Tahoma"/>
                <a:cs typeface="Tahoma"/>
              </a:rPr>
              <a:t>All at </a:t>
            </a:r>
            <a:r>
              <a:rPr lang="en-US" sz="2000" dirty="0" err="1">
                <a:latin typeface="Tahoma"/>
                <a:cs typeface="Tahoma"/>
              </a:rPr>
              <a:t>linespeed</a:t>
            </a:r>
            <a:r>
              <a:rPr lang="en-US" sz="2000" dirty="0">
                <a:latin typeface="Tahoma"/>
                <a:cs typeface="Tahoma"/>
              </a:rPr>
              <a:t> (</a:t>
            </a:r>
            <a:r>
              <a:rPr lang="en-US" sz="2000" dirty="0" err="1">
                <a:latin typeface="Tahoma"/>
                <a:cs typeface="Tahoma"/>
              </a:rPr>
              <a:t>Tbps</a:t>
            </a:r>
            <a:r>
              <a:rPr lang="en-US" sz="2000" dirty="0">
                <a:latin typeface="Tahoma"/>
                <a:cs typeface="Tahoma"/>
              </a:rPr>
              <a:t>)!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Tahoma"/>
                <a:cs typeface="Tahoma"/>
              </a:rPr>
              <a:t>We can develop defenses directly in the network! 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6B5FCF4-7391-C141-A703-252B215B49D8}"/>
              </a:ext>
            </a:extLst>
          </p:cNvPr>
          <p:cNvGrpSpPr/>
          <p:nvPr/>
        </p:nvGrpSpPr>
        <p:grpSpPr>
          <a:xfrm>
            <a:off x="290728" y="1262982"/>
            <a:ext cx="8610600" cy="3052472"/>
            <a:chOff x="925262" y="2960675"/>
            <a:chExt cx="10104158" cy="3433472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EB286831-6617-804B-B36E-0EA2154B97FF}"/>
                </a:ext>
              </a:extLst>
            </p:cNvPr>
            <p:cNvSpPr/>
            <p:nvPr/>
          </p:nvSpPr>
          <p:spPr>
            <a:xfrm>
              <a:off x="9214104" y="3619702"/>
              <a:ext cx="1463693" cy="2774445"/>
            </a:xfrm>
            <a:prstGeom prst="roundRect">
              <a:avLst>
                <a:gd name="adj" fmla="val 6295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2E4B505-03FD-2242-8D7E-469CFA1950F7}"/>
                </a:ext>
              </a:extLst>
            </p:cNvPr>
            <p:cNvSpPr/>
            <p:nvPr/>
          </p:nvSpPr>
          <p:spPr>
            <a:xfrm>
              <a:off x="9871609" y="4283012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7F5C5A-F8EB-FF46-BAED-980061537D75}"/>
                </a:ext>
              </a:extLst>
            </p:cNvPr>
            <p:cNvSpPr/>
            <p:nvPr/>
          </p:nvSpPr>
          <p:spPr>
            <a:xfrm>
              <a:off x="10028592" y="4283012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E939ACF-9C63-5941-84B5-159E1430AA73}"/>
                </a:ext>
              </a:extLst>
            </p:cNvPr>
            <p:cNvSpPr/>
            <p:nvPr/>
          </p:nvSpPr>
          <p:spPr>
            <a:xfrm>
              <a:off x="10190378" y="4283012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62F255-ADC5-4246-B33B-3749D151073B}"/>
                </a:ext>
              </a:extLst>
            </p:cNvPr>
            <p:cNvCxnSpPr/>
            <p:nvPr/>
          </p:nvCxnSpPr>
          <p:spPr>
            <a:xfrm flipH="1" flipV="1">
              <a:off x="9562491" y="4283012"/>
              <a:ext cx="780766" cy="88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A95651-F8C1-EF4F-8C08-1FADA765D36E}"/>
                </a:ext>
              </a:extLst>
            </p:cNvPr>
            <p:cNvCxnSpPr/>
            <p:nvPr/>
          </p:nvCxnSpPr>
          <p:spPr>
            <a:xfrm flipH="1" flipV="1">
              <a:off x="9562491" y="4699420"/>
              <a:ext cx="780766" cy="158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E43D1E8-EEE6-5740-9770-24700BBF3A55}"/>
                </a:ext>
              </a:extLst>
            </p:cNvPr>
            <p:cNvCxnSpPr/>
            <p:nvPr/>
          </p:nvCxnSpPr>
          <p:spPr>
            <a:xfrm flipH="1" flipV="1">
              <a:off x="10328798" y="4283012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017DC08-D9D6-2947-B2DB-C5EB9D7E3F55}"/>
                </a:ext>
              </a:extLst>
            </p:cNvPr>
            <p:cNvCxnSpPr/>
            <p:nvPr/>
          </p:nvCxnSpPr>
          <p:spPr>
            <a:xfrm flipH="1" flipV="1">
              <a:off x="10169753" y="4283012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518050C-8E1A-8B41-ADE7-B41F6CA190C1}"/>
                </a:ext>
              </a:extLst>
            </p:cNvPr>
            <p:cNvCxnSpPr/>
            <p:nvPr/>
          </p:nvCxnSpPr>
          <p:spPr>
            <a:xfrm flipH="1" flipV="1">
              <a:off x="10010709" y="4294373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081E9A-3CC1-5C4A-9F18-19571292F65F}"/>
                </a:ext>
              </a:extLst>
            </p:cNvPr>
            <p:cNvCxnSpPr/>
            <p:nvPr/>
          </p:nvCxnSpPr>
          <p:spPr>
            <a:xfrm flipH="1" flipV="1">
              <a:off x="9851664" y="4283012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0C7374F-7663-C145-9C66-9E0440B339AA}"/>
                </a:ext>
              </a:extLst>
            </p:cNvPr>
            <p:cNvSpPr/>
            <p:nvPr/>
          </p:nvSpPr>
          <p:spPr>
            <a:xfrm>
              <a:off x="9868050" y="5033110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8DD0899-E32D-7D43-AADC-13B1CA46BE4E}"/>
                </a:ext>
              </a:extLst>
            </p:cNvPr>
            <p:cNvSpPr/>
            <p:nvPr/>
          </p:nvSpPr>
          <p:spPr>
            <a:xfrm>
              <a:off x="10025033" y="5033110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405C2C1-7336-A947-9142-DB608001AB53}"/>
                </a:ext>
              </a:extLst>
            </p:cNvPr>
            <p:cNvSpPr/>
            <p:nvPr/>
          </p:nvSpPr>
          <p:spPr>
            <a:xfrm>
              <a:off x="10186819" y="5033110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37E5B5B-EFC2-824E-90C2-123C5D00DD7A}"/>
                </a:ext>
              </a:extLst>
            </p:cNvPr>
            <p:cNvCxnSpPr/>
            <p:nvPr/>
          </p:nvCxnSpPr>
          <p:spPr>
            <a:xfrm flipH="1" flipV="1">
              <a:off x="9558932" y="5033110"/>
              <a:ext cx="780766" cy="88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610E927-F970-454C-80EF-373C955A2B04}"/>
                </a:ext>
              </a:extLst>
            </p:cNvPr>
            <p:cNvCxnSpPr/>
            <p:nvPr/>
          </p:nvCxnSpPr>
          <p:spPr>
            <a:xfrm flipH="1" flipV="1">
              <a:off x="9558932" y="5449518"/>
              <a:ext cx="780766" cy="158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A34C4A0-5378-C440-96FC-B568DC9A5D5B}"/>
                </a:ext>
              </a:extLst>
            </p:cNvPr>
            <p:cNvCxnSpPr/>
            <p:nvPr/>
          </p:nvCxnSpPr>
          <p:spPr>
            <a:xfrm flipH="1" flipV="1">
              <a:off x="10325239" y="5033110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7DFC83A-5C87-0C40-AC3D-EEC34F64AD16}"/>
                </a:ext>
              </a:extLst>
            </p:cNvPr>
            <p:cNvCxnSpPr/>
            <p:nvPr/>
          </p:nvCxnSpPr>
          <p:spPr>
            <a:xfrm flipH="1" flipV="1">
              <a:off x="10166194" y="5033110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114A61-554B-3148-A6E2-5CFD4C1BDC13}"/>
                </a:ext>
              </a:extLst>
            </p:cNvPr>
            <p:cNvCxnSpPr/>
            <p:nvPr/>
          </p:nvCxnSpPr>
          <p:spPr>
            <a:xfrm flipH="1" flipV="1">
              <a:off x="10007150" y="5044471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11E4432-D090-A644-8F5C-FD38F06FAA1B}"/>
                </a:ext>
              </a:extLst>
            </p:cNvPr>
            <p:cNvCxnSpPr/>
            <p:nvPr/>
          </p:nvCxnSpPr>
          <p:spPr>
            <a:xfrm flipH="1" flipV="1">
              <a:off x="9848105" y="5033110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D28C849-F1E9-8B4D-BFB1-10D6E0150A83}"/>
                </a:ext>
              </a:extLst>
            </p:cNvPr>
            <p:cNvSpPr/>
            <p:nvPr/>
          </p:nvSpPr>
          <p:spPr>
            <a:xfrm>
              <a:off x="9868050" y="5783208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71717AE-C786-A740-A49A-8E6F63EF6197}"/>
                </a:ext>
              </a:extLst>
            </p:cNvPr>
            <p:cNvSpPr/>
            <p:nvPr/>
          </p:nvSpPr>
          <p:spPr>
            <a:xfrm>
              <a:off x="10025033" y="5783208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8042F1D-C4AE-3044-90E6-18FDCD77DC98}"/>
                </a:ext>
              </a:extLst>
            </p:cNvPr>
            <p:cNvSpPr/>
            <p:nvPr/>
          </p:nvSpPr>
          <p:spPr>
            <a:xfrm>
              <a:off x="10186819" y="5783208"/>
              <a:ext cx="124642" cy="405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BB5DF78-7D78-3647-982F-86559786A29F}"/>
                </a:ext>
              </a:extLst>
            </p:cNvPr>
            <p:cNvCxnSpPr/>
            <p:nvPr/>
          </p:nvCxnSpPr>
          <p:spPr>
            <a:xfrm flipH="1" flipV="1">
              <a:off x="9558932" y="5783208"/>
              <a:ext cx="780766" cy="88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B910BA3-64E5-474D-8BC3-47D9B0CBAD1E}"/>
                </a:ext>
              </a:extLst>
            </p:cNvPr>
            <p:cNvCxnSpPr/>
            <p:nvPr/>
          </p:nvCxnSpPr>
          <p:spPr>
            <a:xfrm flipH="1" flipV="1">
              <a:off x="9558932" y="6199616"/>
              <a:ext cx="780766" cy="158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CE8E9D0-E55D-3746-A9D2-4C6A8851D087}"/>
                </a:ext>
              </a:extLst>
            </p:cNvPr>
            <p:cNvCxnSpPr/>
            <p:nvPr/>
          </p:nvCxnSpPr>
          <p:spPr>
            <a:xfrm flipH="1" flipV="1">
              <a:off x="10325239" y="5783208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33687D0-8E7F-0E4C-8C12-7B611E411AFF}"/>
                </a:ext>
              </a:extLst>
            </p:cNvPr>
            <p:cNvCxnSpPr/>
            <p:nvPr/>
          </p:nvCxnSpPr>
          <p:spPr>
            <a:xfrm flipH="1" flipV="1">
              <a:off x="10166194" y="5783208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3178AA7-9BD4-7A46-B933-D9119C551F54}"/>
                </a:ext>
              </a:extLst>
            </p:cNvPr>
            <p:cNvCxnSpPr/>
            <p:nvPr/>
          </p:nvCxnSpPr>
          <p:spPr>
            <a:xfrm flipH="1" flipV="1">
              <a:off x="10007150" y="5794569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FABAAB2-842A-384F-91AA-8106C7BE52B5}"/>
                </a:ext>
              </a:extLst>
            </p:cNvPr>
            <p:cNvCxnSpPr/>
            <p:nvPr/>
          </p:nvCxnSpPr>
          <p:spPr>
            <a:xfrm flipH="1" flipV="1">
              <a:off x="9848105" y="5783208"/>
              <a:ext cx="0" cy="416408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57FA152B-E014-C54B-8C2B-E9615D8BCEDB}"/>
                </a:ext>
              </a:extLst>
            </p:cNvPr>
            <p:cNvSpPr/>
            <p:nvPr/>
          </p:nvSpPr>
          <p:spPr>
            <a:xfrm>
              <a:off x="925262" y="4210352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id="{D4B2FD41-4A9C-7640-AC21-0E98DEA05A6F}"/>
                </a:ext>
              </a:extLst>
            </p:cNvPr>
            <p:cNvSpPr/>
            <p:nvPr/>
          </p:nvSpPr>
          <p:spPr>
            <a:xfrm>
              <a:off x="925262" y="4663151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DDA7782B-778A-6F44-AE28-E2B61FFED489}"/>
                </a:ext>
              </a:extLst>
            </p:cNvPr>
            <p:cNvSpPr/>
            <p:nvPr/>
          </p:nvSpPr>
          <p:spPr>
            <a:xfrm>
              <a:off x="925262" y="5119395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D0A9BE38-4301-3941-B170-55EFF9FC3AD7}"/>
                </a:ext>
              </a:extLst>
            </p:cNvPr>
            <p:cNvSpPr/>
            <p:nvPr/>
          </p:nvSpPr>
          <p:spPr>
            <a:xfrm>
              <a:off x="925262" y="5572194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8D191A03-D780-FF40-B9A0-BEEF353EE371}"/>
                </a:ext>
              </a:extLst>
            </p:cNvPr>
            <p:cNvSpPr/>
            <p:nvPr/>
          </p:nvSpPr>
          <p:spPr>
            <a:xfrm>
              <a:off x="10696632" y="4210352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6" name="Right Arrow 155">
              <a:extLst>
                <a:ext uri="{FF2B5EF4-FFF2-40B4-BE49-F238E27FC236}">
                  <a16:creationId xmlns:a16="http://schemas.microsoft.com/office/drawing/2014/main" id="{BC947F6A-79C3-0243-A951-289418A67960}"/>
                </a:ext>
              </a:extLst>
            </p:cNvPr>
            <p:cNvSpPr/>
            <p:nvPr/>
          </p:nvSpPr>
          <p:spPr>
            <a:xfrm>
              <a:off x="10696632" y="4663151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7" name="Right Arrow 156">
              <a:extLst>
                <a:ext uri="{FF2B5EF4-FFF2-40B4-BE49-F238E27FC236}">
                  <a16:creationId xmlns:a16="http://schemas.microsoft.com/office/drawing/2014/main" id="{69075E66-5136-454D-A430-70FAE6CB1EEA}"/>
                </a:ext>
              </a:extLst>
            </p:cNvPr>
            <p:cNvSpPr/>
            <p:nvPr/>
          </p:nvSpPr>
          <p:spPr>
            <a:xfrm>
              <a:off x="10696632" y="5119395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8" name="Right Arrow 157">
              <a:extLst>
                <a:ext uri="{FF2B5EF4-FFF2-40B4-BE49-F238E27FC236}">
                  <a16:creationId xmlns:a16="http://schemas.microsoft.com/office/drawing/2014/main" id="{5B3A3ADF-2D02-B044-809B-253AD7C0B33D}"/>
                </a:ext>
              </a:extLst>
            </p:cNvPr>
            <p:cNvSpPr/>
            <p:nvPr/>
          </p:nvSpPr>
          <p:spPr>
            <a:xfrm>
              <a:off x="10696632" y="5572194"/>
              <a:ext cx="332788" cy="430144"/>
            </a:xfrm>
            <a:prstGeom prst="rightArrow">
              <a:avLst>
                <a:gd name="adj1" fmla="val 40810"/>
                <a:gd name="adj2" fmla="val 7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787A8FEE-FF9C-8947-B3AD-23BD4A66AE95}"/>
                </a:ext>
              </a:extLst>
            </p:cNvPr>
            <p:cNvSpPr/>
            <p:nvPr/>
          </p:nvSpPr>
          <p:spPr>
            <a:xfrm>
              <a:off x="1281748" y="3610464"/>
              <a:ext cx="1463693" cy="2774445"/>
            </a:xfrm>
            <a:prstGeom prst="roundRect">
              <a:avLst>
                <a:gd name="adj" fmla="val 6295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0C94B9A-DCAB-E444-AAB9-9D4D8DC40BB2}"/>
                </a:ext>
              </a:extLst>
            </p:cNvPr>
            <p:cNvSpPr/>
            <p:nvPr/>
          </p:nvSpPr>
          <p:spPr>
            <a:xfrm>
              <a:off x="3256496" y="4214506"/>
              <a:ext cx="1041889" cy="21704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CBF1F95B-C369-4F48-8577-8CB5516C49DF}"/>
                </a:ext>
              </a:extLst>
            </p:cNvPr>
            <p:cNvSpPr/>
            <p:nvPr/>
          </p:nvSpPr>
          <p:spPr>
            <a:xfrm rot="5400000">
              <a:off x="3845464" y="4400190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5CACEE35-FC87-A34E-8544-F86E4EEC9593}"/>
                </a:ext>
              </a:extLst>
            </p:cNvPr>
            <p:cNvSpPr/>
            <p:nvPr/>
          </p:nvSpPr>
          <p:spPr>
            <a:xfrm rot="5400000">
              <a:off x="3841994" y="5158252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3" name="Trapezoid 162">
              <a:extLst>
                <a:ext uri="{FF2B5EF4-FFF2-40B4-BE49-F238E27FC236}">
                  <a16:creationId xmlns:a16="http://schemas.microsoft.com/office/drawing/2014/main" id="{0027C461-2181-FE4C-A9A8-A06BE69E43AA}"/>
                </a:ext>
              </a:extLst>
            </p:cNvPr>
            <p:cNvSpPr/>
            <p:nvPr/>
          </p:nvSpPr>
          <p:spPr>
            <a:xfrm rot="5400000">
              <a:off x="3828518" y="5916313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E16AD0C-0493-8A4D-8D9C-D67CEDFBBE5A}"/>
                </a:ext>
              </a:extLst>
            </p:cNvPr>
            <p:cNvSpPr/>
            <p:nvPr/>
          </p:nvSpPr>
          <p:spPr>
            <a:xfrm>
              <a:off x="3368596" y="4342250"/>
              <a:ext cx="425117" cy="19443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700" b="1" dirty="0">
                  <a:latin typeface="Calibri" charset="0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2DDF496-22E4-7442-87CA-D615FB19C55F}"/>
                </a:ext>
              </a:extLst>
            </p:cNvPr>
            <p:cNvSpPr/>
            <p:nvPr/>
          </p:nvSpPr>
          <p:spPr>
            <a:xfrm>
              <a:off x="1679530" y="4258360"/>
              <a:ext cx="469906" cy="4699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D639F58-40E5-FB47-966C-BB243643F5E0}"/>
                </a:ext>
              </a:extLst>
            </p:cNvPr>
            <p:cNvSpPr/>
            <p:nvPr/>
          </p:nvSpPr>
          <p:spPr>
            <a:xfrm>
              <a:off x="2145820" y="4777642"/>
              <a:ext cx="469906" cy="4699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4573DFB-2EF8-5A4E-BEBA-D59CE1D84E48}"/>
                </a:ext>
              </a:extLst>
            </p:cNvPr>
            <p:cNvSpPr/>
            <p:nvPr/>
          </p:nvSpPr>
          <p:spPr>
            <a:xfrm>
              <a:off x="1401201" y="4797646"/>
              <a:ext cx="469906" cy="4699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2268E98-4072-0A45-AA45-437EBCD2FADD}"/>
                </a:ext>
              </a:extLst>
            </p:cNvPr>
            <p:cNvSpPr/>
            <p:nvPr/>
          </p:nvSpPr>
          <p:spPr>
            <a:xfrm>
              <a:off x="1854882" y="5313302"/>
              <a:ext cx="469906" cy="4699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BB20706-9352-E740-BDE4-8999C580BE26}"/>
                </a:ext>
              </a:extLst>
            </p:cNvPr>
            <p:cNvSpPr/>
            <p:nvPr/>
          </p:nvSpPr>
          <p:spPr>
            <a:xfrm>
              <a:off x="1538558" y="5769512"/>
              <a:ext cx="469906" cy="4699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70" name="Curved Connector 169">
              <a:extLst>
                <a:ext uri="{FF2B5EF4-FFF2-40B4-BE49-F238E27FC236}">
                  <a16:creationId xmlns:a16="http://schemas.microsoft.com/office/drawing/2014/main" id="{A7AF4130-E4BF-5D42-A5A5-6318D4EB31DE}"/>
                </a:ext>
              </a:extLst>
            </p:cNvPr>
            <p:cNvCxnSpPr/>
            <p:nvPr/>
          </p:nvCxnSpPr>
          <p:spPr>
            <a:xfrm>
              <a:off x="1871107" y="5032599"/>
              <a:ext cx="384865" cy="349519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urved Connector 170">
              <a:extLst>
                <a:ext uri="{FF2B5EF4-FFF2-40B4-BE49-F238E27FC236}">
                  <a16:creationId xmlns:a16="http://schemas.microsoft.com/office/drawing/2014/main" id="{70D33860-298E-5844-B84A-6D405C5F57E2}"/>
                </a:ext>
              </a:extLst>
            </p:cNvPr>
            <p:cNvCxnSpPr/>
            <p:nvPr/>
          </p:nvCxnSpPr>
          <p:spPr>
            <a:xfrm rot="10800000">
              <a:off x="1470018" y="5198737"/>
              <a:ext cx="384865" cy="349519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urved Connector 171">
              <a:extLst>
                <a:ext uri="{FF2B5EF4-FFF2-40B4-BE49-F238E27FC236}">
                  <a16:creationId xmlns:a16="http://schemas.microsoft.com/office/drawing/2014/main" id="{9418A02B-9C3D-9741-A3B4-B3F27095F2E2}"/>
                </a:ext>
              </a:extLst>
            </p:cNvPr>
            <p:cNvCxnSpPr/>
            <p:nvPr/>
          </p:nvCxnSpPr>
          <p:spPr>
            <a:xfrm>
              <a:off x="2149435" y="4493313"/>
              <a:ext cx="231338" cy="284329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7B3D7390-0972-2C47-8295-C0B3C8254D2E}"/>
                </a:ext>
              </a:extLst>
            </p:cNvPr>
            <p:cNvCxnSpPr/>
            <p:nvPr/>
          </p:nvCxnSpPr>
          <p:spPr>
            <a:xfrm flipH="1">
              <a:off x="1939648" y="5012595"/>
              <a:ext cx="676078" cy="1158007"/>
            </a:xfrm>
            <a:prstGeom prst="curvedConnector4">
              <a:avLst>
                <a:gd name="adj1" fmla="val -4973"/>
                <a:gd name="adj2" fmla="val 98975"/>
              </a:avLst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173">
              <a:extLst>
                <a:ext uri="{FF2B5EF4-FFF2-40B4-BE49-F238E27FC236}">
                  <a16:creationId xmlns:a16="http://schemas.microsoft.com/office/drawing/2014/main" id="{C9338FDA-364B-954C-8C4F-5B34FE6EC7B2}"/>
                </a:ext>
              </a:extLst>
            </p:cNvPr>
            <p:cNvCxnSpPr/>
            <p:nvPr/>
          </p:nvCxnSpPr>
          <p:spPr>
            <a:xfrm rot="10800000" flipV="1">
              <a:off x="1607374" y="5548254"/>
              <a:ext cx="247508" cy="290073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urved Connector 174">
              <a:extLst>
                <a:ext uri="{FF2B5EF4-FFF2-40B4-BE49-F238E27FC236}">
                  <a16:creationId xmlns:a16="http://schemas.microsoft.com/office/drawing/2014/main" id="{5968E268-F1C0-384B-9AFA-265AFA97A8FA}"/>
                </a:ext>
              </a:extLst>
            </p:cNvPr>
            <p:cNvCxnSpPr/>
            <p:nvPr/>
          </p:nvCxnSpPr>
          <p:spPr>
            <a:xfrm rot="10800000" flipV="1">
              <a:off x="1470018" y="4493313"/>
              <a:ext cx="209514" cy="373148"/>
            </a:xfrm>
            <a:prstGeom prst="curvedConnector2">
              <a:avLst/>
            </a:prstGeom>
            <a:ln w="19050"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9FF74BD-D408-CF46-90DC-AF89F65C2CCC}"/>
                </a:ext>
              </a:extLst>
            </p:cNvPr>
            <p:cNvSpPr/>
            <p:nvPr/>
          </p:nvSpPr>
          <p:spPr>
            <a:xfrm>
              <a:off x="4770874" y="4214506"/>
              <a:ext cx="1041889" cy="21704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3280E71-0C83-174E-A746-F8A4FB2B51D6}"/>
                </a:ext>
              </a:extLst>
            </p:cNvPr>
            <p:cNvSpPr/>
            <p:nvPr/>
          </p:nvSpPr>
          <p:spPr>
            <a:xfrm>
              <a:off x="4882974" y="4342250"/>
              <a:ext cx="425117" cy="19443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2CE0FA5-1956-2E4E-9BE2-FC7B499D7879}"/>
                </a:ext>
              </a:extLst>
            </p:cNvPr>
            <p:cNvSpPr/>
            <p:nvPr/>
          </p:nvSpPr>
          <p:spPr>
            <a:xfrm>
              <a:off x="6262675" y="4214506"/>
              <a:ext cx="1041889" cy="21704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21F2737-9742-CE46-8182-34EF7F87C7FF}"/>
                </a:ext>
              </a:extLst>
            </p:cNvPr>
            <p:cNvSpPr/>
            <p:nvPr/>
          </p:nvSpPr>
          <p:spPr>
            <a:xfrm>
              <a:off x="6374775" y="4342250"/>
              <a:ext cx="425117" cy="19443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DE0C305-2079-E842-B10E-69C54DB438B4}"/>
                </a:ext>
              </a:extLst>
            </p:cNvPr>
            <p:cNvSpPr/>
            <p:nvPr/>
          </p:nvSpPr>
          <p:spPr>
            <a:xfrm>
              <a:off x="7698030" y="4214506"/>
              <a:ext cx="1041889" cy="21704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A28F034-213C-F849-8C37-86C28730463F}"/>
                </a:ext>
              </a:extLst>
            </p:cNvPr>
            <p:cNvSpPr/>
            <p:nvPr/>
          </p:nvSpPr>
          <p:spPr>
            <a:xfrm>
              <a:off x="7810130" y="4342250"/>
              <a:ext cx="425117" cy="194432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BEFEA97-A235-D148-8158-D2DF097365D1}"/>
                </a:ext>
              </a:extLst>
            </p:cNvPr>
            <p:cNvSpPr txBox="1"/>
            <p:nvPr/>
          </p:nvSpPr>
          <p:spPr>
            <a:xfrm>
              <a:off x="3818996" y="4393391"/>
              <a:ext cx="503856" cy="3231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ALU</a:t>
              </a:r>
            </a:p>
          </p:txBody>
        </p:sp>
        <p:sp>
          <p:nvSpPr>
            <p:cNvPr id="183" name="Right Arrow 182">
              <a:extLst>
                <a:ext uri="{FF2B5EF4-FFF2-40B4-BE49-F238E27FC236}">
                  <a16:creationId xmlns:a16="http://schemas.microsoft.com/office/drawing/2014/main" id="{41164806-9B82-2E41-862C-6BCDB257F19F}"/>
                </a:ext>
              </a:extLst>
            </p:cNvPr>
            <p:cNvSpPr/>
            <p:nvPr/>
          </p:nvSpPr>
          <p:spPr>
            <a:xfrm>
              <a:off x="4336987" y="4909428"/>
              <a:ext cx="447872" cy="4301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46929A2B-5F50-2A4A-A199-672B443E7EC6}"/>
                </a:ext>
              </a:extLst>
            </p:cNvPr>
            <p:cNvSpPr/>
            <p:nvPr/>
          </p:nvSpPr>
          <p:spPr>
            <a:xfrm>
              <a:off x="5834392" y="4909428"/>
              <a:ext cx="445307" cy="4301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1C732268-5B15-9D47-B421-637E465E9861}"/>
                </a:ext>
              </a:extLst>
            </p:cNvPr>
            <p:cNvSpPr/>
            <p:nvPr/>
          </p:nvSpPr>
          <p:spPr>
            <a:xfrm>
              <a:off x="7301216" y="4909428"/>
              <a:ext cx="415437" cy="4301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C0B9337B-35D0-E640-8601-C606980FA7C1}"/>
                </a:ext>
              </a:extLst>
            </p:cNvPr>
            <p:cNvSpPr/>
            <p:nvPr/>
          </p:nvSpPr>
          <p:spPr>
            <a:xfrm>
              <a:off x="8756438" y="4909428"/>
              <a:ext cx="484406" cy="4301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BA82C5C9-FD47-014F-A321-27003BC69AED}"/>
                </a:ext>
              </a:extLst>
            </p:cNvPr>
            <p:cNvSpPr/>
            <p:nvPr/>
          </p:nvSpPr>
          <p:spPr>
            <a:xfrm rot="5400000">
              <a:off x="5370967" y="4400190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C3B27389-1567-E144-8504-9D744CA1C6C8}"/>
                </a:ext>
              </a:extLst>
            </p:cNvPr>
            <p:cNvSpPr/>
            <p:nvPr/>
          </p:nvSpPr>
          <p:spPr>
            <a:xfrm rot="5400000">
              <a:off x="5367497" y="5158252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9" name="Trapezoid 188">
              <a:extLst>
                <a:ext uri="{FF2B5EF4-FFF2-40B4-BE49-F238E27FC236}">
                  <a16:creationId xmlns:a16="http://schemas.microsoft.com/office/drawing/2014/main" id="{F28221BE-467A-FB49-8F23-206CAFBC2AE7}"/>
                </a:ext>
              </a:extLst>
            </p:cNvPr>
            <p:cNvSpPr/>
            <p:nvPr/>
          </p:nvSpPr>
          <p:spPr>
            <a:xfrm rot="5400000">
              <a:off x="5354021" y="5916313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0" name="Trapezoid 189">
              <a:extLst>
                <a:ext uri="{FF2B5EF4-FFF2-40B4-BE49-F238E27FC236}">
                  <a16:creationId xmlns:a16="http://schemas.microsoft.com/office/drawing/2014/main" id="{7EFC5924-B097-B44B-B9B3-CA874EDED47E}"/>
                </a:ext>
              </a:extLst>
            </p:cNvPr>
            <p:cNvSpPr/>
            <p:nvPr/>
          </p:nvSpPr>
          <p:spPr>
            <a:xfrm rot="5400000">
              <a:off x="6870154" y="4400190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1" name="Trapezoid 190">
              <a:extLst>
                <a:ext uri="{FF2B5EF4-FFF2-40B4-BE49-F238E27FC236}">
                  <a16:creationId xmlns:a16="http://schemas.microsoft.com/office/drawing/2014/main" id="{F7FE9A04-026B-5B40-ACFB-264D07A4739D}"/>
                </a:ext>
              </a:extLst>
            </p:cNvPr>
            <p:cNvSpPr/>
            <p:nvPr/>
          </p:nvSpPr>
          <p:spPr>
            <a:xfrm rot="5400000">
              <a:off x="6866684" y="5158252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2" name="Trapezoid 191">
              <a:extLst>
                <a:ext uri="{FF2B5EF4-FFF2-40B4-BE49-F238E27FC236}">
                  <a16:creationId xmlns:a16="http://schemas.microsoft.com/office/drawing/2014/main" id="{32AE867E-CE22-EB4D-8CB0-62CBED537D1F}"/>
                </a:ext>
              </a:extLst>
            </p:cNvPr>
            <p:cNvSpPr/>
            <p:nvPr/>
          </p:nvSpPr>
          <p:spPr>
            <a:xfrm rot="5400000">
              <a:off x="6853208" y="5916313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3" name="Trapezoid 192">
              <a:extLst>
                <a:ext uri="{FF2B5EF4-FFF2-40B4-BE49-F238E27FC236}">
                  <a16:creationId xmlns:a16="http://schemas.microsoft.com/office/drawing/2014/main" id="{2FBF4CD5-1332-084C-BBDA-6A3203FEBE0A}"/>
                </a:ext>
              </a:extLst>
            </p:cNvPr>
            <p:cNvSpPr/>
            <p:nvPr/>
          </p:nvSpPr>
          <p:spPr>
            <a:xfrm rot="5400000">
              <a:off x="8300491" y="4400190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22976F9B-DDE4-8A4E-9D61-BAA73E65175F}"/>
                </a:ext>
              </a:extLst>
            </p:cNvPr>
            <p:cNvSpPr/>
            <p:nvPr/>
          </p:nvSpPr>
          <p:spPr>
            <a:xfrm rot="5400000">
              <a:off x="8297021" y="5158252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5" name="Trapezoid 194">
              <a:extLst>
                <a:ext uri="{FF2B5EF4-FFF2-40B4-BE49-F238E27FC236}">
                  <a16:creationId xmlns:a16="http://schemas.microsoft.com/office/drawing/2014/main" id="{2D5E5BCC-CCD4-BF4B-8857-FE6F8B679985}"/>
                </a:ext>
              </a:extLst>
            </p:cNvPr>
            <p:cNvSpPr/>
            <p:nvPr/>
          </p:nvSpPr>
          <p:spPr>
            <a:xfrm rot="5400000">
              <a:off x="8283545" y="5916313"/>
              <a:ext cx="428200" cy="309566"/>
            </a:xfrm>
            <a:prstGeom prst="trapezoid">
              <a:avLst>
                <a:gd name="adj" fmla="val 21637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68CBD6CE-ED15-4D49-A4D6-577C297C8703}"/>
                </a:ext>
              </a:extLst>
            </p:cNvPr>
            <p:cNvSpPr/>
            <p:nvPr/>
          </p:nvSpPr>
          <p:spPr>
            <a:xfrm>
              <a:off x="4806488" y="4287228"/>
              <a:ext cx="987541" cy="1065129"/>
            </a:xfrm>
            <a:prstGeom prst="roundRect">
              <a:avLst>
                <a:gd name="adj" fmla="val 3376"/>
              </a:avLst>
            </a:prstGeom>
            <a:solidFill>
              <a:srgbClr val="C00000">
                <a:alpha val="60000"/>
              </a:srgbClr>
            </a:solidFill>
            <a:ln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FF3841CE-E064-B442-97C4-57EDA1685456}"/>
                </a:ext>
              </a:extLst>
            </p:cNvPr>
            <p:cNvSpPr/>
            <p:nvPr/>
          </p:nvSpPr>
          <p:spPr>
            <a:xfrm>
              <a:off x="6313675" y="5569556"/>
              <a:ext cx="987541" cy="769638"/>
            </a:xfrm>
            <a:prstGeom prst="roundRect">
              <a:avLst>
                <a:gd name="adj" fmla="val 3376"/>
              </a:avLst>
            </a:prstGeom>
            <a:solidFill>
              <a:schemeClr val="tx2">
                <a:lumMod val="60000"/>
                <a:lumOff val="40000"/>
                <a:alpha val="60000"/>
              </a:schemeClr>
            </a:solidFill>
            <a:ln>
              <a:solidFill>
                <a:schemeClr val="tx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>
                  <a:latin typeface="Calibri" charset="0"/>
                  <a:ea typeface="Calibri" charset="0"/>
                  <a:cs typeface="Calibri" charset="0"/>
                </a:rPr>
                <a:t>Match</a:t>
              </a:r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98" name="Rounded Rectangle 197">
              <a:extLst>
                <a:ext uri="{FF2B5EF4-FFF2-40B4-BE49-F238E27FC236}">
                  <a16:creationId xmlns:a16="http://schemas.microsoft.com/office/drawing/2014/main" id="{9665FCC9-59FA-1944-BDF2-6E35462DC6B0}"/>
                </a:ext>
              </a:extLst>
            </p:cNvPr>
            <p:cNvSpPr/>
            <p:nvPr/>
          </p:nvSpPr>
          <p:spPr>
            <a:xfrm>
              <a:off x="7716653" y="4329277"/>
              <a:ext cx="987541" cy="1967516"/>
            </a:xfrm>
            <a:prstGeom prst="roundRect">
              <a:avLst>
                <a:gd name="adj" fmla="val 3376"/>
              </a:avLst>
            </a:prstGeom>
            <a:solidFill>
              <a:schemeClr val="accent6">
                <a:alpha val="60000"/>
              </a:schemeClr>
            </a:solidFill>
            <a:ln>
              <a:solidFill>
                <a:schemeClr val="accent6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Match/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Action </a:t>
              </a:r>
            </a:p>
            <a:p>
              <a:pPr algn="ctr"/>
              <a:r>
                <a:rPr lang="en-US" sz="1500" b="1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99E2A0-5E2D-FE4A-990C-F43DC60F6444}"/>
                </a:ext>
              </a:extLst>
            </p:cNvPr>
            <p:cNvSpPr txBox="1"/>
            <p:nvPr/>
          </p:nvSpPr>
          <p:spPr>
            <a:xfrm>
              <a:off x="1208292" y="3654737"/>
              <a:ext cx="1591378" cy="623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Programmable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Parser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C5535FB-F9DA-9542-8F37-87CE0F280286}"/>
                </a:ext>
              </a:extLst>
            </p:cNvPr>
            <p:cNvSpPr txBox="1"/>
            <p:nvPr/>
          </p:nvSpPr>
          <p:spPr>
            <a:xfrm>
              <a:off x="9175620" y="3648725"/>
              <a:ext cx="1680493" cy="623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Programmable</a:t>
              </a:r>
            </a:p>
            <a:p>
              <a:pPr algn="ctr"/>
              <a:r>
                <a:rPr lang="en-US" sz="15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Deparser</a:t>
              </a:r>
              <a:endParaRPr lang="en-US" sz="15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C9479B32-5E8A-1141-9626-F25B058EBFDC}"/>
                </a:ext>
              </a:extLst>
            </p:cNvPr>
            <p:cNvSpPr/>
            <p:nvPr/>
          </p:nvSpPr>
          <p:spPr>
            <a:xfrm rot="5400000">
              <a:off x="5683964" y="-1441543"/>
              <a:ext cx="591616" cy="9396051"/>
            </a:xfrm>
            <a:prstGeom prst="roundRect">
              <a:avLst>
                <a:gd name="adj" fmla="val 6295"/>
              </a:avLst>
            </a:prstGeom>
            <a:solidFill>
              <a:schemeClr val="accent3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b="1" dirty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endParaRPr lang="en-US" sz="15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4A0B94DC-5DE4-694A-BE7F-504901B5AE20}"/>
                </a:ext>
              </a:extLst>
            </p:cNvPr>
            <p:cNvSpPr txBox="1"/>
            <p:nvPr/>
          </p:nvSpPr>
          <p:spPr>
            <a:xfrm>
              <a:off x="4592677" y="3087055"/>
              <a:ext cx="2651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Switch control plane</a:t>
              </a:r>
            </a:p>
          </p:txBody>
        </p:sp>
        <p:sp>
          <p:nvSpPr>
            <p:cNvPr id="203" name="Up-Down Arrow 202">
              <a:extLst>
                <a:ext uri="{FF2B5EF4-FFF2-40B4-BE49-F238E27FC236}">
                  <a16:creationId xmlns:a16="http://schemas.microsoft.com/office/drawing/2014/main" id="{F9805508-B569-354A-AB0A-6A0C325A0FAB}"/>
                </a:ext>
              </a:extLst>
            </p:cNvPr>
            <p:cNvSpPr/>
            <p:nvPr/>
          </p:nvSpPr>
          <p:spPr>
            <a:xfrm>
              <a:off x="3641676" y="3585250"/>
              <a:ext cx="255767" cy="609600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Up-Down Arrow 203">
              <a:extLst>
                <a:ext uri="{FF2B5EF4-FFF2-40B4-BE49-F238E27FC236}">
                  <a16:creationId xmlns:a16="http://schemas.microsoft.com/office/drawing/2014/main" id="{739EBF69-15C9-D842-8C93-8916CE5EFC40}"/>
                </a:ext>
              </a:extLst>
            </p:cNvPr>
            <p:cNvSpPr/>
            <p:nvPr/>
          </p:nvSpPr>
          <p:spPr>
            <a:xfrm>
              <a:off x="5233824" y="3578598"/>
              <a:ext cx="255767" cy="609600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Up-Down Arrow 204">
              <a:extLst>
                <a:ext uri="{FF2B5EF4-FFF2-40B4-BE49-F238E27FC236}">
                  <a16:creationId xmlns:a16="http://schemas.microsoft.com/office/drawing/2014/main" id="{77F6ED31-3051-2448-B264-3C985FFF122F}"/>
                </a:ext>
              </a:extLst>
            </p:cNvPr>
            <p:cNvSpPr/>
            <p:nvPr/>
          </p:nvSpPr>
          <p:spPr>
            <a:xfrm>
              <a:off x="6670079" y="3578598"/>
              <a:ext cx="255767" cy="609600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Up-Down Arrow 205">
              <a:extLst>
                <a:ext uri="{FF2B5EF4-FFF2-40B4-BE49-F238E27FC236}">
                  <a16:creationId xmlns:a16="http://schemas.microsoft.com/office/drawing/2014/main" id="{55D9F984-38A4-9C4D-B920-D6B4E1B68C1E}"/>
                </a:ext>
              </a:extLst>
            </p:cNvPr>
            <p:cNvSpPr/>
            <p:nvPr/>
          </p:nvSpPr>
          <p:spPr>
            <a:xfrm>
              <a:off x="8107363" y="3571811"/>
              <a:ext cx="255767" cy="609600"/>
            </a:xfrm>
            <a:prstGeom prst="upDownArrow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091AF47-F777-8447-8AD0-ED41618DDE5A}"/>
                </a:ext>
              </a:extLst>
            </p:cNvPr>
            <p:cNvSpPr txBox="1"/>
            <p:nvPr/>
          </p:nvSpPr>
          <p:spPr>
            <a:xfrm>
              <a:off x="4058222" y="3696655"/>
              <a:ext cx="1337906" cy="415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PCIe</a:t>
              </a:r>
              <a:r>
                <a:rPr lang="en-US" b="1" dirty="0"/>
                <a:t> bus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B68B53FD-384A-2A4B-8945-9335DA9F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4870" y="2997116"/>
              <a:ext cx="457275" cy="538822"/>
            </a:xfrm>
            <a:prstGeom prst="rect">
              <a:avLst/>
            </a:prstGeom>
          </p:spPr>
        </p:pic>
        <p:sp>
          <p:nvSpPr>
            <p:cNvPr id="209" name="Right Arrow 208">
              <a:extLst>
                <a:ext uri="{FF2B5EF4-FFF2-40B4-BE49-F238E27FC236}">
                  <a16:creationId xmlns:a16="http://schemas.microsoft.com/office/drawing/2014/main" id="{153E0E70-16E3-C547-90E4-55E4D30B5E8D}"/>
                </a:ext>
              </a:extLst>
            </p:cNvPr>
            <p:cNvSpPr/>
            <p:nvPr/>
          </p:nvSpPr>
          <p:spPr>
            <a:xfrm>
              <a:off x="2785020" y="4941026"/>
              <a:ext cx="495831" cy="4301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683D4BA-3E90-334F-8659-754DDD2D94D0}"/>
                </a:ext>
              </a:extLst>
            </p:cNvPr>
            <p:cNvSpPr txBox="1"/>
            <p:nvPr/>
          </p:nvSpPr>
          <p:spPr>
            <a:xfrm>
              <a:off x="3963391" y="5516013"/>
              <a:ext cx="763992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1700" b="1" dirty="0">
                  <a:latin typeface="Calibri" charset="0"/>
                  <a:ea typeface="Calibri" charset="0"/>
                  <a:cs typeface="Calibri" charset="0"/>
                </a:rPr>
                <a:t>Stages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5D0C857-9E76-4045-BEB9-0CF72AB42863}"/>
                </a:ext>
              </a:extLst>
            </p:cNvPr>
            <p:cNvSpPr txBox="1"/>
            <p:nvPr/>
          </p:nvSpPr>
          <p:spPr>
            <a:xfrm>
              <a:off x="5504333" y="5521082"/>
              <a:ext cx="763992" cy="35394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1700" b="1">
                  <a:latin typeface="Calibri" charset="0"/>
                  <a:ea typeface="Calibri" charset="0"/>
                  <a:cs typeface="Calibri" charset="0"/>
                </a:rPr>
                <a:t>Stages</a:t>
              </a:r>
              <a:endParaRPr lang="en-US" sz="17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9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28740</TotalTime>
  <Words>4258</Words>
  <Application>Microsoft Macintosh PowerPoint</Application>
  <PresentationFormat>On-screen Show (4:3)</PresentationFormat>
  <Paragraphs>1064</Paragraphs>
  <Slides>63</Slides>
  <Notes>63</Notes>
  <HiddenSlides>12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Consolas</vt:lpstr>
      <vt:lpstr>Merriweather Sans</vt:lpstr>
      <vt:lpstr>Tahoma</vt:lpstr>
      <vt:lpstr>Times New Roman</vt:lpstr>
      <vt:lpstr>Wingdings</vt:lpstr>
      <vt:lpstr>Office Theme</vt:lpstr>
      <vt:lpstr>Equation</vt:lpstr>
      <vt:lpstr>Programmable In-network Security  A vision for network security in the next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Protocol-independent Packet Processors</vt:lpstr>
      <vt:lpstr>P4 in Action</vt:lpstr>
      <vt:lpstr>V1Model Standard Metadata</vt:lpstr>
      <vt:lpstr>P416 Program Template (V1Model)</vt:lpstr>
      <vt:lpstr>P416 Hello World (V1Model)</vt:lpstr>
      <vt:lpstr>P416 Hello World (V1Model)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Covert Timing Channels with Time-deterministic Repplay</dc:title>
  <dc:creator>ANG CHEN</dc:creator>
  <cp:lastModifiedBy>Ang Chen</cp:lastModifiedBy>
  <cp:revision>16048</cp:revision>
  <dcterms:created xsi:type="dcterms:W3CDTF">2006-08-16T00:00:00Z</dcterms:created>
  <dcterms:modified xsi:type="dcterms:W3CDTF">2024-11-05T21:34:15Z</dcterms:modified>
</cp:coreProperties>
</file>